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mp4"/>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saveSubsetFonts="1" autoCompressPictures="0" bookmarkIdSeed="3">
  <p:sldMasterIdLst>
    <p:sldMasterId id="2147483657" r:id="rId4"/>
  </p:sldMasterIdLst>
  <p:notesMasterIdLst>
    <p:notesMasterId r:id="rId55"/>
  </p:notesMasterIdLst>
  <p:handoutMasterIdLst>
    <p:handoutMasterId r:id="rId56"/>
  </p:handoutMasterIdLst>
  <p:sldIdLst>
    <p:sldId id="256" r:id="rId5"/>
    <p:sldId id="313" r:id="rId6"/>
    <p:sldId id="259" r:id="rId7"/>
    <p:sldId id="319" r:id="rId8"/>
    <p:sldId id="318" r:id="rId9"/>
    <p:sldId id="314" r:id="rId10"/>
    <p:sldId id="386" r:id="rId11"/>
    <p:sldId id="390" r:id="rId12"/>
    <p:sldId id="321" r:id="rId13"/>
    <p:sldId id="315" r:id="rId14"/>
    <p:sldId id="286" r:id="rId15"/>
    <p:sldId id="391" r:id="rId16"/>
    <p:sldId id="392" r:id="rId17"/>
    <p:sldId id="393" r:id="rId18"/>
    <p:sldId id="403" r:id="rId19"/>
    <p:sldId id="394" r:id="rId20"/>
    <p:sldId id="395" r:id="rId21"/>
    <p:sldId id="396" r:id="rId22"/>
    <p:sldId id="404" r:id="rId23"/>
    <p:sldId id="400" r:id="rId24"/>
    <p:sldId id="316" r:id="rId25"/>
    <p:sldId id="312" r:id="rId26"/>
    <p:sldId id="399" r:id="rId27"/>
    <p:sldId id="398" r:id="rId28"/>
    <p:sldId id="362" r:id="rId29"/>
    <p:sldId id="370" r:id="rId30"/>
    <p:sldId id="368" r:id="rId31"/>
    <p:sldId id="371" r:id="rId32"/>
    <p:sldId id="363" r:id="rId33"/>
    <p:sldId id="372" r:id="rId34"/>
    <p:sldId id="373" r:id="rId35"/>
    <p:sldId id="364" r:id="rId36"/>
    <p:sldId id="384" r:id="rId37"/>
    <p:sldId id="385" r:id="rId38"/>
    <p:sldId id="401" r:id="rId39"/>
    <p:sldId id="317" r:id="rId40"/>
    <p:sldId id="402" r:id="rId41"/>
    <p:sldId id="407" r:id="rId42"/>
    <p:sldId id="274" r:id="rId43"/>
    <p:sldId id="309" r:id="rId44"/>
    <p:sldId id="387" r:id="rId45"/>
    <p:sldId id="388" r:id="rId46"/>
    <p:sldId id="389" r:id="rId47"/>
    <p:sldId id="378" r:id="rId48"/>
    <p:sldId id="310" r:id="rId49"/>
    <p:sldId id="333" r:id="rId50"/>
    <p:sldId id="369" r:id="rId51"/>
    <p:sldId id="405" r:id="rId52"/>
    <p:sldId id="406" r:id="rId53"/>
    <p:sldId id="408" r:id="rId54"/>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預設章節" id="{AE54E044-2E6B-4FAD-8718-F0FA8A0BB970}">
          <p14:sldIdLst>
            <p14:sldId id="256"/>
            <p14:sldId id="313"/>
          </p14:sldIdLst>
        </p14:section>
        <p14:section name="1. 緒論" id="{90C218CF-5330-48A0-9771-991868A2DF03}">
          <p14:sldIdLst>
            <p14:sldId id="259"/>
            <p14:sldId id="319"/>
            <p14:sldId id="318"/>
          </p14:sldIdLst>
        </p14:section>
        <p14:section name="2.文獻探討" id="{22ECD3EF-E049-424A-9831-6DA059CDC786}">
          <p14:sldIdLst>
            <p14:sldId id="314"/>
            <p14:sldId id="386"/>
            <p14:sldId id="390"/>
            <p14:sldId id="321"/>
          </p14:sldIdLst>
        </p14:section>
        <p14:section name="3. 研究方法與實驗設計" id="{4EB2BA58-42AE-4DC0-A028-388A09B9E21E}">
          <p14:sldIdLst>
            <p14:sldId id="315"/>
            <p14:sldId id="286"/>
            <p14:sldId id="391"/>
            <p14:sldId id="392"/>
            <p14:sldId id="393"/>
            <p14:sldId id="403"/>
            <p14:sldId id="394"/>
            <p14:sldId id="395"/>
            <p14:sldId id="396"/>
            <p14:sldId id="404"/>
            <p14:sldId id="400"/>
          </p14:sldIdLst>
        </p14:section>
        <p14:section name="4. 研究結果與討論" id="{1CCFD1DA-4B4E-4C21-984B-EEAC41DC1C96}">
          <p14:sldIdLst>
            <p14:sldId id="316"/>
            <p14:sldId id="312"/>
            <p14:sldId id="399"/>
            <p14:sldId id="398"/>
            <p14:sldId id="362"/>
            <p14:sldId id="370"/>
            <p14:sldId id="368"/>
            <p14:sldId id="371"/>
            <p14:sldId id="363"/>
            <p14:sldId id="372"/>
            <p14:sldId id="373"/>
            <p14:sldId id="364"/>
            <p14:sldId id="384"/>
            <p14:sldId id="385"/>
            <p14:sldId id="401"/>
          </p14:sldIdLst>
        </p14:section>
        <p14:section name="5. 結論" id="{B4B72FE9-D9EE-4BC8-A329-F73767B8B52C}">
          <p14:sldIdLst>
            <p14:sldId id="317"/>
            <p14:sldId id="402"/>
            <p14:sldId id="407"/>
            <p14:sldId id="274"/>
          </p14:sldIdLst>
        </p14:section>
        <p14:section name="補充說明" id="{A69E347C-E1C1-44CB-835D-ACFED3A79156}">
          <p14:sldIdLst>
            <p14:sldId id="309"/>
            <p14:sldId id="387"/>
            <p14:sldId id="388"/>
            <p14:sldId id="389"/>
            <p14:sldId id="378"/>
            <p14:sldId id="310"/>
            <p14:sldId id="333"/>
            <p14:sldId id="369"/>
            <p14:sldId id="405"/>
            <p14:sldId id="406"/>
            <p14:sldId id="408"/>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6A6A"/>
    <a:srgbClr val="FFFFFF"/>
    <a:srgbClr val="FFD5D5"/>
    <a:srgbClr val="BD8042"/>
    <a:srgbClr val="2CBE6E"/>
    <a:srgbClr val="679C7F"/>
    <a:srgbClr val="F7F7F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A4C0846C-ADC0-494F-811B-D64075ECC0F8}">
  <a:tblStyle styleId="{A4C0846C-ADC0-494F-811B-D64075ECC0F8}" styleName="Table_0">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8281" autoAdjust="0"/>
    <p:restoredTop sz="60753" autoAdjust="0"/>
  </p:normalViewPr>
  <p:slideViewPr>
    <p:cSldViewPr snapToGrid="0">
      <p:cViewPr varScale="1">
        <p:scale>
          <a:sx n="71" d="100"/>
          <a:sy n="71" d="100"/>
        </p:scale>
        <p:origin x="2126" y="53"/>
      </p:cViewPr>
      <p:guideLst/>
    </p:cSldViewPr>
  </p:slideViewPr>
  <p:notesTextViewPr>
    <p:cViewPr>
      <p:scale>
        <a:sx n="125" d="100"/>
        <a:sy n="125" d="100"/>
      </p:scale>
      <p:origin x="0" y="0"/>
    </p:cViewPr>
  </p:notesTextViewPr>
  <p:notesViewPr>
    <p:cSldViewPr snapToGrid="0">
      <p:cViewPr varScale="1">
        <p:scale>
          <a:sx n="67" d="100"/>
          <a:sy n="67" d="100"/>
        </p:scale>
        <p:origin x="3120" y="72"/>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handoutMaster" Target="handoutMasters/handout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頁首版面配置區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TW" altLang="en-US"/>
          </a:p>
        </p:txBody>
      </p:sp>
      <p:sp>
        <p:nvSpPr>
          <p:cNvPr id="3" name="日期版面配置區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E2F0954A-66EE-4559-B840-ABD2534065F8}" type="datetimeFigureOut">
              <a:rPr lang="zh-TW" altLang="en-US" smtClean="0"/>
              <a:t>2025/7/11</a:t>
            </a:fld>
            <a:endParaRPr lang="zh-TW" altLang="en-US"/>
          </a:p>
        </p:txBody>
      </p:sp>
      <p:sp>
        <p:nvSpPr>
          <p:cNvPr id="4" name="頁尾版面配置區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TW" altLang="en-US"/>
          </a:p>
        </p:txBody>
      </p:sp>
      <p:sp>
        <p:nvSpPr>
          <p:cNvPr id="5" name="投影片編號版面配置區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EB1F965E-D098-419D-BA20-2E33EDC6A6F3}" type="slidenum">
              <a:rPr lang="zh-TW" altLang="en-US" smtClean="0"/>
              <a:t>‹#›</a:t>
            </a:fld>
            <a:endParaRPr lang="zh-TW" altLang="en-US"/>
          </a:p>
        </p:txBody>
      </p:sp>
    </p:spTree>
    <p:extLst>
      <p:ext uri="{BB962C8B-B14F-4D97-AF65-F5344CB8AC3E}">
        <p14:creationId xmlns:p14="http://schemas.microsoft.com/office/powerpoint/2010/main" val="226294119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175" y="685800"/>
            <a:ext cx="60963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807449583"/>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35f391192_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35f391192_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504837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306751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6130932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46914694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82882291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5838718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8081132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26126302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78050392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6695327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dirty="0"/>
          </a:p>
        </p:txBody>
      </p:sp>
    </p:spTree>
    <p:extLst>
      <p:ext uri="{BB962C8B-B14F-4D97-AF65-F5344CB8AC3E}">
        <p14:creationId xmlns:p14="http://schemas.microsoft.com/office/powerpoint/2010/main" val="37990349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161782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077355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65842869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421548941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236125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9183439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en-US" dirty="0" smtClean="0"/>
          </a:p>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31355531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327542758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en-US" dirty="0" smtClean="0"/>
          </a:p>
        </p:txBody>
      </p:sp>
    </p:spTree>
    <p:extLst>
      <p:ext uri="{BB962C8B-B14F-4D97-AF65-F5344CB8AC3E}">
        <p14:creationId xmlns:p14="http://schemas.microsoft.com/office/powerpoint/2010/main" val="378625363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1257772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en-US" altLang="zh-TW" sz="1100" b="0" i="0" u="none" strike="noStrike" cap="none" dirty="0" smtClean="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480681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9014934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smtClean="0">
              <a:solidFill>
                <a:srgbClr val="000000"/>
              </a:solidFill>
              <a:effectLst/>
              <a:latin typeface="Arial"/>
              <a:ea typeface="Arial"/>
              <a:cs typeface="Arial"/>
              <a:sym typeface="Arial"/>
            </a:endParaRPr>
          </a:p>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173101455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zh-TW"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2867849521"/>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43281804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38601493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en-US" dirty="0" smtClean="0"/>
          </a:p>
        </p:txBody>
      </p:sp>
    </p:spTree>
    <p:extLst>
      <p:ext uri="{BB962C8B-B14F-4D97-AF65-F5344CB8AC3E}">
        <p14:creationId xmlns:p14="http://schemas.microsoft.com/office/powerpoint/2010/main" val="16988148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864271134"/>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en-US" dirty="0" smtClean="0"/>
          </a:p>
        </p:txBody>
      </p:sp>
    </p:spTree>
    <p:extLst>
      <p:ext uri="{BB962C8B-B14F-4D97-AF65-F5344CB8AC3E}">
        <p14:creationId xmlns:p14="http://schemas.microsoft.com/office/powerpoint/2010/main" val="75343193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139700" indent="0">
              <a:buNone/>
            </a:pPr>
            <a:endParaRPr lang="zh-TW" altLang="en-US" dirty="0" smtClean="0"/>
          </a:p>
        </p:txBody>
      </p:sp>
    </p:spTree>
    <p:extLst>
      <p:ext uri="{BB962C8B-B14F-4D97-AF65-F5344CB8AC3E}">
        <p14:creationId xmlns:p14="http://schemas.microsoft.com/office/powerpoint/2010/main" val="428044696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35ed75ccf_0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35ed75ccf_0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82523434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702587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26539280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772894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61943491"/>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1946371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2230425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1414555871"/>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91678001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a:p>
        </p:txBody>
      </p:sp>
    </p:spTree>
    <p:extLst>
      <p:ext uri="{BB962C8B-B14F-4D97-AF65-F5344CB8AC3E}">
        <p14:creationId xmlns:p14="http://schemas.microsoft.com/office/powerpoint/2010/main" val="326636322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71314496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altLang="zh-TW" dirty="0" smtClean="0"/>
          </a:p>
        </p:txBody>
      </p:sp>
    </p:spTree>
    <p:extLst>
      <p:ext uri="{BB962C8B-B14F-4D97-AF65-F5344CB8AC3E}">
        <p14:creationId xmlns:p14="http://schemas.microsoft.com/office/powerpoint/2010/main" val="2351901440"/>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56448267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38915628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15800921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lang="en-US" dirty="0" smtClean="0"/>
          </a:p>
        </p:txBody>
      </p:sp>
    </p:spTree>
    <p:extLst>
      <p:ext uri="{BB962C8B-B14F-4D97-AF65-F5344CB8AC3E}">
        <p14:creationId xmlns:p14="http://schemas.microsoft.com/office/powerpoint/2010/main" val="14889051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8903897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35f391192_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35f391192_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spcBef>
                <a:spcPts val="0"/>
              </a:spcBef>
              <a:spcAft>
                <a:spcPts val="0"/>
              </a:spcAft>
              <a:buNone/>
            </a:pPr>
            <a:endParaRPr dirty="0"/>
          </a:p>
        </p:txBody>
      </p:sp>
    </p:spTree>
    <p:extLst>
      <p:ext uri="{BB962C8B-B14F-4D97-AF65-F5344CB8AC3E}">
        <p14:creationId xmlns:p14="http://schemas.microsoft.com/office/powerpoint/2010/main" val="1632723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type="title">
  <p:cSld name="TITLE">
    <p:spTree>
      <p:nvGrpSpPr>
        <p:cNvPr id="1" name="Shape 9"/>
        <p:cNvGrpSpPr/>
        <p:nvPr/>
      </p:nvGrpSpPr>
      <p:grpSpPr>
        <a:xfrm>
          <a:off x="0" y="0"/>
          <a:ext cx="0" cy="0"/>
          <a:chOff x="0" y="0"/>
          <a:chExt cx="0" cy="0"/>
        </a:xfrm>
      </p:grpSpPr>
      <p:sp>
        <p:nvSpPr>
          <p:cNvPr id="10" name="Google Shape;10;p2"/>
          <p:cNvSpPr/>
          <p:nvPr/>
        </p:nvSpPr>
        <p:spPr>
          <a:xfrm>
            <a:off x="7544483" y="657775"/>
            <a:ext cx="1299300" cy="4329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11" name="Google Shape;11;p2"/>
          <p:cNvGrpSpPr/>
          <p:nvPr/>
        </p:nvGrpSpPr>
        <p:grpSpPr>
          <a:xfrm>
            <a:off x="0" y="-7088"/>
            <a:ext cx="8661398" cy="5150588"/>
            <a:chOff x="0" y="-7088"/>
            <a:chExt cx="8661398" cy="5150588"/>
          </a:xfrm>
        </p:grpSpPr>
        <p:sp>
          <p:nvSpPr>
            <p:cNvPr id="12" name="Google Shape;12;p2"/>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13" name="Google Shape;13;p2"/>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4" name="Google Shape;14;p2"/>
          <p:cNvGrpSpPr/>
          <p:nvPr/>
        </p:nvGrpSpPr>
        <p:grpSpPr>
          <a:xfrm rot="10800000" flipH="1">
            <a:off x="1" y="1090763"/>
            <a:ext cx="8847502" cy="2961975"/>
            <a:chOff x="-8178042" y="-4493254"/>
            <a:chExt cx="19483598" cy="6522736"/>
          </a:xfrm>
        </p:grpSpPr>
        <p:sp>
          <p:nvSpPr>
            <p:cNvPr id="15" name="Google Shape;15;p2"/>
            <p:cNvSpPr/>
            <p:nvPr/>
          </p:nvSpPr>
          <p:spPr>
            <a:xfrm>
              <a:off x="-8178042" y="-4493118"/>
              <a:ext cx="129684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16" name="Google Shape;16;p2"/>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17" name="Google Shape;17;p2"/>
          <p:cNvGrpSpPr/>
          <p:nvPr/>
        </p:nvGrpSpPr>
        <p:grpSpPr>
          <a:xfrm>
            <a:off x="3677236" y="4278349"/>
            <a:ext cx="5480829" cy="432996"/>
            <a:chOff x="5582265" y="4646738"/>
            <a:chExt cx="5480829" cy="432996"/>
          </a:xfrm>
        </p:grpSpPr>
        <p:sp>
          <p:nvSpPr>
            <p:cNvPr id="18" name="Google Shape;18;p2"/>
            <p:cNvSpPr/>
            <p:nvPr/>
          </p:nvSpPr>
          <p:spPr>
            <a:xfrm rot="10800000">
              <a:off x="5582265"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9" name="Google Shape;19;p2"/>
            <p:cNvGrpSpPr/>
            <p:nvPr/>
          </p:nvGrpSpPr>
          <p:grpSpPr>
            <a:xfrm flipH="1">
              <a:off x="5585232" y="4646738"/>
              <a:ext cx="5477861" cy="304551"/>
              <a:chOff x="-24158748" y="330075"/>
              <a:chExt cx="30568423" cy="1699506"/>
            </a:xfrm>
          </p:grpSpPr>
          <p:sp>
            <p:nvSpPr>
              <p:cNvPr id="20" name="Google Shape;20;p2"/>
              <p:cNvSpPr/>
              <p:nvPr/>
            </p:nvSpPr>
            <p:spPr>
              <a:xfrm>
                <a:off x="-24158748" y="330081"/>
                <a:ext cx="289080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21" name="Google Shape;21;p2"/>
              <p:cNvSpPr/>
              <p:nvPr/>
            </p:nvSpPr>
            <p:spPr>
              <a:xfrm>
                <a:off x="4710175"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22" name="Google Shape;22;p2"/>
          <p:cNvSpPr txBox="1">
            <a:spLocks noGrp="1"/>
          </p:cNvSpPr>
          <p:nvPr>
            <p:ph type="ctrTitle"/>
          </p:nvPr>
        </p:nvSpPr>
        <p:spPr>
          <a:xfrm>
            <a:off x="685800" y="1090750"/>
            <a:ext cx="5367900" cy="2961900"/>
          </a:xfrm>
          <a:prstGeom prst="rect">
            <a:avLst/>
          </a:prstGeom>
        </p:spPr>
        <p:txBody>
          <a:bodyPr spcFirstLastPara="1" wrap="square" lIns="91425" tIns="91425" rIns="91425" bIns="91425" anchor="ctr" anchorCtr="0"/>
          <a:lstStyle>
            <a:lvl1pPr lvl="0">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23"/>
        <p:cNvGrpSpPr/>
        <p:nvPr/>
      </p:nvGrpSpPr>
      <p:grpSpPr>
        <a:xfrm>
          <a:off x="0" y="0"/>
          <a:ext cx="0" cy="0"/>
          <a:chOff x="0" y="0"/>
          <a:chExt cx="0" cy="0"/>
        </a:xfrm>
      </p:grpSpPr>
      <p:sp>
        <p:nvSpPr>
          <p:cNvPr id="24" name="Google Shape;24;p3"/>
          <p:cNvSpPr/>
          <p:nvPr/>
        </p:nvSpPr>
        <p:spPr>
          <a:xfrm>
            <a:off x="5697214" y="2635519"/>
            <a:ext cx="889200" cy="296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25" name="Google Shape;25;p3"/>
          <p:cNvGrpSpPr/>
          <p:nvPr/>
        </p:nvGrpSpPr>
        <p:grpSpPr>
          <a:xfrm>
            <a:off x="0" y="-7088"/>
            <a:ext cx="8661398" cy="5150588"/>
            <a:chOff x="0" y="-7088"/>
            <a:chExt cx="8661398" cy="5150588"/>
          </a:xfrm>
        </p:grpSpPr>
        <p:sp>
          <p:nvSpPr>
            <p:cNvPr id="26" name="Google Shape;26;p3"/>
            <p:cNvSpPr/>
            <p:nvPr/>
          </p:nvSpPr>
          <p:spPr>
            <a:xfrm>
              <a:off x="0" y="0"/>
              <a:ext cx="3525000" cy="5143500"/>
            </a:xfrm>
            <a:prstGeom prst="rect">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sp>
          <p:nvSpPr>
            <p:cNvPr id="27" name="Google Shape;27;p3"/>
            <p:cNvSpPr/>
            <p:nvPr/>
          </p:nvSpPr>
          <p:spPr>
            <a:xfrm rot="10800000" flipH="1">
              <a:off x="3517898" y="-7088"/>
              <a:ext cx="5143500" cy="5143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28" name="Google Shape;28;p3"/>
          <p:cNvGrpSpPr/>
          <p:nvPr/>
        </p:nvGrpSpPr>
        <p:grpSpPr>
          <a:xfrm rot="10800000" flipH="1">
            <a:off x="-2" y="2924826"/>
            <a:ext cx="6589087" cy="2027268"/>
            <a:chOff x="-9894852" y="-4493254"/>
            <a:chExt cx="21200407" cy="6522740"/>
          </a:xfrm>
        </p:grpSpPr>
        <p:sp>
          <p:nvSpPr>
            <p:cNvPr id="29" name="Google Shape;29;p3"/>
            <p:cNvSpPr/>
            <p:nvPr/>
          </p:nvSpPr>
          <p:spPr>
            <a:xfrm>
              <a:off x="-9894852" y="-4493114"/>
              <a:ext cx="14685300" cy="65226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30" name="Google Shape;30;p3"/>
            <p:cNvSpPr/>
            <p:nvPr/>
          </p:nvSpPr>
          <p:spPr>
            <a:xfrm>
              <a:off x="4782955" y="-4493254"/>
              <a:ext cx="6522600" cy="65226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31" name="Google Shape;31;p3"/>
          <p:cNvGrpSpPr/>
          <p:nvPr/>
        </p:nvGrpSpPr>
        <p:grpSpPr>
          <a:xfrm>
            <a:off x="6946842" y="4472723"/>
            <a:ext cx="2202830" cy="670795"/>
            <a:chOff x="5575242" y="4472723"/>
            <a:chExt cx="2202830" cy="670795"/>
          </a:xfrm>
        </p:grpSpPr>
        <p:sp>
          <p:nvSpPr>
            <p:cNvPr id="32" name="Google Shape;32;p3"/>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33" name="Google Shape;33;p3"/>
            <p:cNvGrpSpPr/>
            <p:nvPr/>
          </p:nvGrpSpPr>
          <p:grpSpPr>
            <a:xfrm flipH="1">
              <a:off x="5734850" y="4472723"/>
              <a:ext cx="2040837" cy="670795"/>
              <a:chOff x="1297954" y="330075"/>
              <a:chExt cx="5169293" cy="1699506"/>
            </a:xfrm>
          </p:grpSpPr>
          <p:sp>
            <p:nvSpPr>
              <p:cNvPr id="34" name="Google Shape;34;p3"/>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5" name="Google Shape;35;p3"/>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36" name="Google Shape;36;p3"/>
            <p:cNvGrpSpPr/>
            <p:nvPr/>
          </p:nvGrpSpPr>
          <p:grpSpPr>
            <a:xfrm flipH="1">
              <a:off x="5578209" y="4646738"/>
              <a:ext cx="2199863" cy="304563"/>
              <a:chOff x="-5827153" y="330075"/>
              <a:chExt cx="12276019" cy="1699569"/>
            </a:xfrm>
          </p:grpSpPr>
          <p:sp>
            <p:nvSpPr>
              <p:cNvPr id="37" name="Google Shape;37;p3"/>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38" name="Google Shape;38;p3"/>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39" name="Google Shape;39;p3"/>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lstStyle>
            <a:lvl1pPr lvl="0" rtl="0">
              <a:spcBef>
                <a:spcPts val="0"/>
              </a:spcBef>
              <a:spcAft>
                <a:spcPts val="0"/>
              </a:spcAft>
              <a:buSzPts val="3000"/>
              <a:buNone/>
              <a:defRPr sz="3000"/>
            </a:lvl1pPr>
            <a:lvl2pPr lvl="1" rtl="0">
              <a:spcBef>
                <a:spcPts val="0"/>
              </a:spcBef>
              <a:spcAft>
                <a:spcPts val="0"/>
              </a:spcAft>
              <a:buSzPts val="3000"/>
              <a:buNone/>
              <a:defRPr sz="3000"/>
            </a:lvl2pPr>
            <a:lvl3pPr lvl="2" rtl="0">
              <a:spcBef>
                <a:spcPts val="0"/>
              </a:spcBef>
              <a:spcAft>
                <a:spcPts val="0"/>
              </a:spcAft>
              <a:buSzPts val="3000"/>
              <a:buNone/>
              <a:defRPr sz="3000"/>
            </a:lvl3pPr>
            <a:lvl4pPr lvl="3" rtl="0">
              <a:spcBef>
                <a:spcPts val="0"/>
              </a:spcBef>
              <a:spcAft>
                <a:spcPts val="0"/>
              </a:spcAft>
              <a:buSzPts val="3000"/>
              <a:buNone/>
              <a:defRPr sz="3000"/>
            </a:lvl4pPr>
            <a:lvl5pPr lvl="4" rtl="0">
              <a:spcBef>
                <a:spcPts val="0"/>
              </a:spcBef>
              <a:spcAft>
                <a:spcPts val="0"/>
              </a:spcAft>
              <a:buSzPts val="3000"/>
              <a:buNone/>
              <a:defRPr sz="3000"/>
            </a:lvl5pPr>
            <a:lvl6pPr lvl="5" rtl="0">
              <a:spcBef>
                <a:spcPts val="0"/>
              </a:spcBef>
              <a:spcAft>
                <a:spcPts val="0"/>
              </a:spcAft>
              <a:buSzPts val="3000"/>
              <a:buNone/>
              <a:defRPr sz="3000"/>
            </a:lvl6pPr>
            <a:lvl7pPr lvl="6" rtl="0">
              <a:spcBef>
                <a:spcPts val="0"/>
              </a:spcBef>
              <a:spcAft>
                <a:spcPts val="0"/>
              </a:spcAft>
              <a:buSzPts val="3000"/>
              <a:buNone/>
              <a:defRPr sz="3000"/>
            </a:lvl7pPr>
            <a:lvl8pPr lvl="7" rtl="0">
              <a:spcBef>
                <a:spcPts val="0"/>
              </a:spcBef>
              <a:spcAft>
                <a:spcPts val="0"/>
              </a:spcAft>
              <a:buSzPts val="3000"/>
              <a:buNone/>
              <a:defRPr sz="3000"/>
            </a:lvl8pPr>
            <a:lvl9pPr lvl="8" rtl="0">
              <a:spcBef>
                <a:spcPts val="0"/>
              </a:spcBef>
              <a:spcAft>
                <a:spcPts val="0"/>
              </a:spcAft>
              <a:buSzPts val="3000"/>
              <a:buNone/>
              <a:defRPr sz="3000"/>
            </a:lvl9pPr>
          </a:lstStyle>
          <a:p>
            <a:endParaRPr/>
          </a:p>
        </p:txBody>
      </p:sp>
      <p:sp>
        <p:nvSpPr>
          <p:cNvPr id="40" name="Google Shape;40;p3"/>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lstStyle>
            <a:lvl1pPr lvl="0" rtl="0">
              <a:spcBef>
                <a:spcPts val="0"/>
              </a:spcBef>
              <a:spcAft>
                <a:spcPts val="0"/>
              </a:spcAft>
              <a:buClr>
                <a:srgbClr val="FF9800"/>
              </a:buClr>
              <a:buSzPts val="2000"/>
              <a:buNone/>
              <a:defRPr sz="2000">
                <a:solidFill>
                  <a:srgbClr val="FF9800"/>
                </a:solidFill>
              </a:defRPr>
            </a:lvl1pPr>
            <a:lvl2pPr lvl="1" rtl="0">
              <a:spcBef>
                <a:spcPts val="1000"/>
              </a:spcBef>
              <a:spcAft>
                <a:spcPts val="0"/>
              </a:spcAft>
              <a:buClr>
                <a:srgbClr val="FF9800"/>
              </a:buClr>
              <a:buSzPts val="2000"/>
              <a:buNone/>
              <a:defRPr sz="2000">
                <a:solidFill>
                  <a:srgbClr val="FF9800"/>
                </a:solidFill>
              </a:defRPr>
            </a:lvl2pPr>
            <a:lvl3pPr lvl="2" rtl="0">
              <a:spcBef>
                <a:spcPts val="1000"/>
              </a:spcBef>
              <a:spcAft>
                <a:spcPts val="0"/>
              </a:spcAft>
              <a:buClr>
                <a:srgbClr val="FF9800"/>
              </a:buClr>
              <a:buSzPts val="2000"/>
              <a:buNone/>
              <a:defRPr sz="2000">
                <a:solidFill>
                  <a:srgbClr val="FF9800"/>
                </a:solidFill>
              </a:defRPr>
            </a:lvl3pPr>
            <a:lvl4pPr lvl="3" rtl="0">
              <a:spcBef>
                <a:spcPts val="1000"/>
              </a:spcBef>
              <a:spcAft>
                <a:spcPts val="0"/>
              </a:spcAft>
              <a:buClr>
                <a:srgbClr val="FF9800"/>
              </a:buClr>
              <a:buSzPts val="2000"/>
              <a:buNone/>
              <a:defRPr sz="2000">
                <a:solidFill>
                  <a:srgbClr val="FF9800"/>
                </a:solidFill>
              </a:defRPr>
            </a:lvl4pPr>
            <a:lvl5pPr lvl="4" rtl="0">
              <a:spcBef>
                <a:spcPts val="1000"/>
              </a:spcBef>
              <a:spcAft>
                <a:spcPts val="0"/>
              </a:spcAft>
              <a:buClr>
                <a:srgbClr val="FF9800"/>
              </a:buClr>
              <a:buSzPts val="2000"/>
              <a:buNone/>
              <a:defRPr sz="2000">
                <a:solidFill>
                  <a:srgbClr val="FF9800"/>
                </a:solidFill>
              </a:defRPr>
            </a:lvl5pPr>
            <a:lvl6pPr lvl="5" rtl="0">
              <a:spcBef>
                <a:spcPts val="1000"/>
              </a:spcBef>
              <a:spcAft>
                <a:spcPts val="0"/>
              </a:spcAft>
              <a:buClr>
                <a:srgbClr val="FF9800"/>
              </a:buClr>
              <a:buSzPts val="2000"/>
              <a:buNone/>
              <a:defRPr sz="2000">
                <a:solidFill>
                  <a:srgbClr val="FF9800"/>
                </a:solidFill>
              </a:defRPr>
            </a:lvl6pPr>
            <a:lvl7pPr lvl="6" rtl="0">
              <a:spcBef>
                <a:spcPts val="1000"/>
              </a:spcBef>
              <a:spcAft>
                <a:spcPts val="0"/>
              </a:spcAft>
              <a:buClr>
                <a:srgbClr val="FF9800"/>
              </a:buClr>
              <a:buSzPts val="2000"/>
              <a:buNone/>
              <a:defRPr sz="2000">
                <a:solidFill>
                  <a:srgbClr val="FF9800"/>
                </a:solidFill>
              </a:defRPr>
            </a:lvl7pPr>
            <a:lvl8pPr lvl="7" rtl="0">
              <a:spcBef>
                <a:spcPts val="1000"/>
              </a:spcBef>
              <a:spcAft>
                <a:spcPts val="0"/>
              </a:spcAft>
              <a:buClr>
                <a:srgbClr val="FF9800"/>
              </a:buClr>
              <a:buSzPts val="2000"/>
              <a:buNone/>
              <a:defRPr sz="2000">
                <a:solidFill>
                  <a:srgbClr val="FF9800"/>
                </a:solidFill>
              </a:defRPr>
            </a:lvl8pPr>
            <a:lvl9pPr lvl="8" rtl="0">
              <a:spcBef>
                <a:spcPts val="1000"/>
              </a:spcBef>
              <a:spcAft>
                <a:spcPts val="1000"/>
              </a:spcAft>
              <a:buClr>
                <a:srgbClr val="FF9800"/>
              </a:buClr>
              <a:buSzPts val="2000"/>
              <a:buNone/>
              <a:defRPr sz="2000">
                <a:solidFill>
                  <a:srgbClr val="FF9800"/>
                </a:solidFill>
              </a:defRPr>
            </a:lvl9pPr>
          </a:lstStyle>
          <a:p>
            <a:endParaRPr/>
          </a:p>
        </p:txBody>
      </p:sp>
      <p:sp>
        <p:nvSpPr>
          <p:cNvPr id="41" name="Google Shape;41;p3"/>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 1 column" type="tx">
  <p:cSld name="TITLE_AND_BODY">
    <p:spTree>
      <p:nvGrpSpPr>
        <p:cNvPr id="1" name="Shape 61"/>
        <p:cNvGrpSpPr/>
        <p:nvPr/>
      </p:nvGrpSpPr>
      <p:grpSpPr>
        <a:xfrm>
          <a:off x="0" y="0"/>
          <a:ext cx="0" cy="0"/>
          <a:chOff x="0" y="0"/>
          <a:chExt cx="0" cy="0"/>
        </a:xfrm>
      </p:grpSpPr>
      <p:grpSp>
        <p:nvGrpSpPr>
          <p:cNvPr id="62" name="Google Shape;62;p5"/>
          <p:cNvGrpSpPr/>
          <p:nvPr/>
        </p:nvGrpSpPr>
        <p:grpSpPr>
          <a:xfrm>
            <a:off x="-4" y="40"/>
            <a:ext cx="7072430" cy="1327315"/>
            <a:chOff x="-4" y="40"/>
            <a:chExt cx="7072430" cy="1327315"/>
          </a:xfrm>
        </p:grpSpPr>
        <p:sp>
          <p:nvSpPr>
            <p:cNvPr id="63" name="Google Shape;63;p5"/>
            <p:cNvSpPr/>
            <p:nvPr/>
          </p:nvSpPr>
          <p:spPr>
            <a:xfrm>
              <a:off x="6292649" y="126425"/>
              <a:ext cx="779700" cy="2598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nvGrpSpPr>
            <p:cNvPr id="64" name="Google Shape;64;p5"/>
            <p:cNvGrpSpPr/>
            <p:nvPr/>
          </p:nvGrpSpPr>
          <p:grpSpPr>
            <a:xfrm rot="10800000" flipH="1">
              <a:off x="3" y="40"/>
              <a:ext cx="6756168" cy="1327315"/>
              <a:chOff x="-2168138" y="330075"/>
              <a:chExt cx="8650663" cy="1699506"/>
            </a:xfrm>
          </p:grpSpPr>
          <p:sp>
            <p:nvSpPr>
              <p:cNvPr id="65" name="Google Shape;65;p5"/>
              <p:cNvSpPr/>
              <p:nvPr/>
            </p:nvSpPr>
            <p:spPr>
              <a:xfrm>
                <a:off x="-2168138" y="330081"/>
                <a:ext cx="69582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6" name="Google Shape;66;p5"/>
              <p:cNvSpPr/>
              <p:nvPr/>
            </p:nvSpPr>
            <p:spPr>
              <a:xfrm>
                <a:off x="4783025"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nvGrpSpPr>
            <p:cNvPr id="67" name="Google Shape;67;p5"/>
            <p:cNvGrpSpPr/>
            <p:nvPr/>
          </p:nvGrpSpPr>
          <p:grpSpPr>
            <a:xfrm rot="10800000" flipH="1">
              <a:off x="-4" y="381007"/>
              <a:ext cx="7072430" cy="771744"/>
              <a:chOff x="-9092084" y="330075"/>
              <a:chExt cx="15574609" cy="1699501"/>
            </a:xfrm>
          </p:grpSpPr>
          <p:sp>
            <p:nvSpPr>
              <p:cNvPr id="68" name="Google Shape;68;p5"/>
              <p:cNvSpPr/>
              <p:nvPr/>
            </p:nvSpPr>
            <p:spPr>
              <a:xfrm>
                <a:off x="-9092084" y="330076"/>
                <a:ext cx="1388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sp>
            <p:nvSpPr>
              <p:cNvPr id="69" name="Google Shape;69;p5"/>
              <p:cNvSpPr/>
              <p:nvPr/>
            </p:nvSpPr>
            <p:spPr>
              <a:xfrm>
                <a:off x="4783025"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latin typeface="Arvo"/>
                  <a:ea typeface="Arvo"/>
                  <a:cs typeface="Arvo"/>
                  <a:sym typeface="Arvo"/>
                </a:endParaRPr>
              </a:p>
            </p:txBody>
          </p:sp>
        </p:grpSp>
      </p:grpSp>
      <p:grpSp>
        <p:nvGrpSpPr>
          <p:cNvPr id="70" name="Google Shape;70;p5"/>
          <p:cNvGrpSpPr/>
          <p:nvPr/>
        </p:nvGrpSpPr>
        <p:grpSpPr>
          <a:xfrm>
            <a:off x="6946842" y="4472723"/>
            <a:ext cx="2202830" cy="670795"/>
            <a:chOff x="5575242" y="4472723"/>
            <a:chExt cx="2202830" cy="670795"/>
          </a:xfrm>
        </p:grpSpPr>
        <p:sp>
          <p:nvSpPr>
            <p:cNvPr id="71" name="Google Shape;71;p5"/>
            <p:cNvSpPr/>
            <p:nvPr/>
          </p:nvSpPr>
          <p:spPr>
            <a:xfrm rot="10800000">
              <a:off x="5575242"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72" name="Google Shape;72;p5"/>
            <p:cNvGrpSpPr/>
            <p:nvPr/>
          </p:nvGrpSpPr>
          <p:grpSpPr>
            <a:xfrm flipH="1">
              <a:off x="5734850" y="4472723"/>
              <a:ext cx="2040837" cy="670795"/>
              <a:chOff x="1297954" y="330075"/>
              <a:chExt cx="5169293" cy="1699506"/>
            </a:xfrm>
          </p:grpSpPr>
          <p:sp>
            <p:nvSpPr>
              <p:cNvPr id="73" name="Google Shape;73;p5"/>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4" name="Google Shape;74;p5"/>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75" name="Google Shape;75;p5"/>
            <p:cNvGrpSpPr/>
            <p:nvPr/>
          </p:nvGrpSpPr>
          <p:grpSpPr>
            <a:xfrm flipH="1">
              <a:off x="5578209" y="4646738"/>
              <a:ext cx="2199863" cy="304563"/>
              <a:chOff x="-5827153" y="330075"/>
              <a:chExt cx="12276019" cy="1699569"/>
            </a:xfrm>
          </p:grpSpPr>
          <p:sp>
            <p:nvSpPr>
              <p:cNvPr id="76" name="Google Shape;76;p5"/>
              <p:cNvSpPr/>
              <p:nvPr/>
            </p:nvSpPr>
            <p:spPr>
              <a:xfrm>
                <a:off x="-5827153" y="330144"/>
                <a:ext cx="106122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77" name="Google Shape;77;p5"/>
              <p:cNvSpPr/>
              <p:nvPr/>
            </p:nvSpPr>
            <p:spPr>
              <a:xfrm>
                <a:off x="4749366"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78" name="Google Shape;78;p5"/>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lstStyle>
            <a:lvl1pPr lvl="0">
              <a:spcBef>
                <a:spcPts val="0"/>
              </a:spcBef>
              <a:spcAft>
                <a:spcPts val="0"/>
              </a:spcAft>
              <a:buSzPts val="2000"/>
              <a:buNone/>
              <a:defRPr/>
            </a:lvl1pPr>
            <a:lvl2pPr lvl="1">
              <a:spcBef>
                <a:spcPts val="0"/>
              </a:spcBef>
              <a:spcAft>
                <a:spcPts val="0"/>
              </a:spcAft>
              <a:buSzPts val="2000"/>
              <a:buNone/>
              <a:defRPr/>
            </a:lvl2pPr>
            <a:lvl3pPr lvl="2">
              <a:spcBef>
                <a:spcPts val="0"/>
              </a:spcBef>
              <a:spcAft>
                <a:spcPts val="0"/>
              </a:spcAft>
              <a:buSzPts val="2000"/>
              <a:buNone/>
              <a:defRPr/>
            </a:lvl3pPr>
            <a:lvl4pPr lvl="3">
              <a:spcBef>
                <a:spcPts val="0"/>
              </a:spcBef>
              <a:spcAft>
                <a:spcPts val="0"/>
              </a:spcAft>
              <a:buSzPts val="2000"/>
              <a:buNone/>
              <a:defRPr/>
            </a:lvl4pPr>
            <a:lvl5pPr lvl="4">
              <a:spcBef>
                <a:spcPts val="0"/>
              </a:spcBef>
              <a:spcAft>
                <a:spcPts val="0"/>
              </a:spcAft>
              <a:buSzPts val="2000"/>
              <a:buNone/>
              <a:defRPr/>
            </a:lvl5pPr>
            <a:lvl6pPr lvl="5">
              <a:spcBef>
                <a:spcPts val="0"/>
              </a:spcBef>
              <a:spcAft>
                <a:spcPts val="0"/>
              </a:spcAft>
              <a:buSzPts val="2000"/>
              <a:buNone/>
              <a:defRPr/>
            </a:lvl6pPr>
            <a:lvl7pPr lvl="6">
              <a:spcBef>
                <a:spcPts val="0"/>
              </a:spcBef>
              <a:spcAft>
                <a:spcPts val="0"/>
              </a:spcAft>
              <a:buSzPts val="2000"/>
              <a:buNone/>
              <a:defRPr/>
            </a:lvl7pPr>
            <a:lvl8pPr lvl="7">
              <a:spcBef>
                <a:spcPts val="0"/>
              </a:spcBef>
              <a:spcAft>
                <a:spcPts val="0"/>
              </a:spcAft>
              <a:buSzPts val="2000"/>
              <a:buNone/>
              <a:defRPr/>
            </a:lvl8pPr>
            <a:lvl9pPr lvl="8">
              <a:spcBef>
                <a:spcPts val="0"/>
              </a:spcBef>
              <a:spcAft>
                <a:spcPts val="0"/>
              </a:spcAft>
              <a:buSzPts val="2000"/>
              <a:buNone/>
              <a:defRPr/>
            </a:lvl9pPr>
          </a:lstStyle>
          <a:p>
            <a:endParaRPr/>
          </a:p>
        </p:txBody>
      </p:sp>
      <p:sp>
        <p:nvSpPr>
          <p:cNvPr id="79" name="Google Shape;79;p5"/>
          <p:cNvSpPr txBox="1">
            <a:spLocks noGrp="1"/>
          </p:cNvSpPr>
          <p:nvPr>
            <p:ph type="body" idx="1"/>
          </p:nvPr>
        </p:nvSpPr>
        <p:spPr>
          <a:xfrm>
            <a:off x="814275" y="1327350"/>
            <a:ext cx="6132600" cy="3145500"/>
          </a:xfrm>
          <a:prstGeom prst="rect">
            <a:avLst/>
          </a:prstGeom>
        </p:spPr>
        <p:txBody>
          <a:bodyPr spcFirstLastPara="1" wrap="square" lIns="91425" tIns="91425" rIns="91425" bIns="91425" anchor="ctr" anchorCtr="0"/>
          <a:lstStyle>
            <a:lvl1pPr marL="457200" lvl="0" indent="-381000">
              <a:spcBef>
                <a:spcPts val="600"/>
              </a:spcBef>
              <a:spcAft>
                <a:spcPts val="0"/>
              </a:spcAft>
              <a:buSzPts val="2400"/>
              <a:buChar char="▰"/>
              <a:defRPr/>
            </a:lvl1pPr>
            <a:lvl2pPr marL="914400" lvl="1" indent="-381000">
              <a:spcBef>
                <a:spcPts val="1000"/>
              </a:spcBef>
              <a:spcAft>
                <a:spcPts val="0"/>
              </a:spcAft>
              <a:buSzPts val="2400"/>
              <a:buChar char="▻"/>
              <a:defRPr/>
            </a:lvl2pPr>
            <a:lvl3pPr marL="1371600" lvl="2" indent="-381000">
              <a:spcBef>
                <a:spcPts val="1000"/>
              </a:spcBef>
              <a:spcAft>
                <a:spcPts val="0"/>
              </a:spcAft>
              <a:buSzPts val="2400"/>
              <a:buChar char="▻"/>
              <a:defRPr/>
            </a:lvl3pPr>
            <a:lvl4pPr marL="1828800" lvl="3" indent="-381000">
              <a:spcBef>
                <a:spcPts val="1000"/>
              </a:spcBef>
              <a:spcAft>
                <a:spcPts val="0"/>
              </a:spcAft>
              <a:buSzPts val="2400"/>
              <a:buChar char="▻"/>
              <a:defRPr/>
            </a:lvl4pPr>
            <a:lvl5pPr marL="2286000" lvl="4" indent="-381000">
              <a:spcBef>
                <a:spcPts val="1000"/>
              </a:spcBef>
              <a:spcAft>
                <a:spcPts val="0"/>
              </a:spcAft>
              <a:buSzPts val="2400"/>
              <a:buChar char="▻"/>
              <a:defRPr/>
            </a:lvl5pPr>
            <a:lvl6pPr marL="2743200" lvl="5" indent="-381000">
              <a:spcBef>
                <a:spcPts val="1000"/>
              </a:spcBef>
              <a:spcAft>
                <a:spcPts val="0"/>
              </a:spcAft>
              <a:buSzPts val="2400"/>
              <a:buChar char="▻"/>
              <a:defRPr/>
            </a:lvl6pPr>
            <a:lvl7pPr marL="3200400" lvl="6" indent="-381000">
              <a:spcBef>
                <a:spcPts val="1000"/>
              </a:spcBef>
              <a:spcAft>
                <a:spcPts val="0"/>
              </a:spcAft>
              <a:buSzPts val="2400"/>
              <a:buChar char="▻"/>
              <a:defRPr/>
            </a:lvl7pPr>
            <a:lvl8pPr marL="3657600" lvl="7" indent="-381000">
              <a:spcBef>
                <a:spcPts val="1000"/>
              </a:spcBef>
              <a:spcAft>
                <a:spcPts val="0"/>
              </a:spcAft>
              <a:buSzPts val="2400"/>
              <a:buChar char="▻"/>
              <a:defRPr/>
            </a:lvl8pPr>
            <a:lvl9pPr marL="4114800" lvl="8" indent="-381000">
              <a:spcBef>
                <a:spcPts val="1000"/>
              </a:spcBef>
              <a:spcAft>
                <a:spcPts val="1000"/>
              </a:spcAft>
              <a:buSzPts val="2400"/>
              <a:buChar char="▻"/>
              <a:defRPr/>
            </a:lvl9pPr>
          </a:lstStyle>
          <a:p>
            <a:endParaRPr/>
          </a:p>
        </p:txBody>
      </p:sp>
      <p:sp>
        <p:nvSpPr>
          <p:cNvPr id="80" name="Google Shape;80;p5"/>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43"/>
        <p:cNvGrpSpPr/>
        <p:nvPr/>
      </p:nvGrpSpPr>
      <p:grpSpPr>
        <a:xfrm>
          <a:off x="0" y="0"/>
          <a:ext cx="0" cy="0"/>
          <a:chOff x="0" y="0"/>
          <a:chExt cx="0" cy="0"/>
        </a:xfrm>
      </p:grpSpPr>
      <p:grpSp>
        <p:nvGrpSpPr>
          <p:cNvPr id="144" name="Google Shape;144;p9"/>
          <p:cNvGrpSpPr/>
          <p:nvPr/>
        </p:nvGrpSpPr>
        <p:grpSpPr>
          <a:xfrm>
            <a:off x="2466138" y="4472723"/>
            <a:ext cx="6686825" cy="670795"/>
            <a:chOff x="5589288" y="4472723"/>
            <a:chExt cx="6686825" cy="670795"/>
          </a:xfrm>
        </p:grpSpPr>
        <p:sp>
          <p:nvSpPr>
            <p:cNvPr id="145" name="Google Shape;145;p9"/>
            <p:cNvSpPr/>
            <p:nvPr/>
          </p:nvSpPr>
          <p:spPr>
            <a:xfrm rot="10800000">
              <a:off x="5589288" y="4948334"/>
              <a:ext cx="394200" cy="131400"/>
            </a:xfrm>
            <a:prstGeom prst="triangle">
              <a:avLst>
                <a:gd name="adj" fmla="val 32425"/>
              </a:avLst>
            </a:prstGeom>
            <a:solidFill>
              <a:srgbClr val="D26F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46" name="Google Shape;146;p9"/>
            <p:cNvGrpSpPr/>
            <p:nvPr/>
          </p:nvGrpSpPr>
          <p:grpSpPr>
            <a:xfrm flipH="1">
              <a:off x="5748896" y="4472723"/>
              <a:ext cx="6527217" cy="670795"/>
              <a:chOff x="-10101302" y="330075"/>
              <a:chExt cx="16532971" cy="1699506"/>
            </a:xfrm>
          </p:grpSpPr>
          <p:sp>
            <p:nvSpPr>
              <p:cNvPr id="147" name="Google Shape;147;p9"/>
              <p:cNvSpPr/>
              <p:nvPr/>
            </p:nvSpPr>
            <p:spPr>
              <a:xfrm>
                <a:off x="-10101302" y="330081"/>
                <a:ext cx="148464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48" name="Google Shape;148;p9"/>
              <p:cNvSpPr/>
              <p:nvPr/>
            </p:nvSpPr>
            <p:spPr>
              <a:xfrm>
                <a:off x="4732169"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49" name="Google Shape;149;p9"/>
            <p:cNvGrpSpPr/>
            <p:nvPr/>
          </p:nvGrpSpPr>
          <p:grpSpPr>
            <a:xfrm flipH="1">
              <a:off x="5592255" y="4646738"/>
              <a:ext cx="6682918" cy="304563"/>
              <a:chOff x="-30922586" y="330075"/>
              <a:chExt cx="37293070" cy="1699569"/>
            </a:xfrm>
          </p:grpSpPr>
          <p:sp>
            <p:nvSpPr>
              <p:cNvPr id="150" name="Google Shape;150;p9"/>
              <p:cNvSpPr/>
              <p:nvPr/>
            </p:nvSpPr>
            <p:spPr>
              <a:xfrm>
                <a:off x="-30922586" y="330144"/>
                <a:ext cx="35588100" cy="1699500"/>
              </a:xfrm>
              <a:prstGeom prst="rect">
                <a:avLst/>
              </a:prstGeom>
              <a:solidFill>
                <a:srgbClr val="FF9800"/>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1" name="Google Shape;151;p9"/>
              <p:cNvSpPr/>
              <p:nvPr/>
            </p:nvSpPr>
            <p:spPr>
              <a:xfrm>
                <a:off x="4670984" y="330075"/>
                <a:ext cx="1699500" cy="1699500"/>
              </a:xfrm>
              <a:prstGeom prst="rtTriangle">
                <a:avLst/>
              </a:prstGeom>
              <a:solidFill>
                <a:srgbClr val="FF9800"/>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
        <p:nvSpPr>
          <p:cNvPr id="152" name="Google Shape;152;p9"/>
          <p:cNvSpPr txBox="1">
            <a:spLocks noGrp="1"/>
          </p:cNvSpPr>
          <p:nvPr>
            <p:ph type="body" idx="1"/>
          </p:nvPr>
        </p:nvSpPr>
        <p:spPr>
          <a:xfrm>
            <a:off x="2682800" y="4636500"/>
            <a:ext cx="6004200" cy="315600"/>
          </a:xfrm>
          <a:prstGeom prst="rect">
            <a:avLst/>
          </a:prstGeom>
        </p:spPr>
        <p:txBody>
          <a:bodyPr spcFirstLastPara="1" wrap="square" lIns="91425" tIns="91425" rIns="91425" bIns="91425" anchor="ctr" anchorCtr="0"/>
          <a:lstStyle>
            <a:lvl1pPr marL="457200" lvl="0" indent="-228600">
              <a:spcBef>
                <a:spcPts val="0"/>
              </a:spcBef>
              <a:spcAft>
                <a:spcPts val="0"/>
              </a:spcAft>
              <a:buSzPts val="1300"/>
              <a:buNone/>
              <a:defRPr sz="1300"/>
            </a:lvl1pPr>
          </a:lstStyle>
          <a:p>
            <a:endParaRPr/>
          </a:p>
        </p:txBody>
      </p:sp>
      <p:sp>
        <p:nvSpPr>
          <p:cNvPr id="153" name="Google Shape;153;p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spcBef>
                <a:spcPts val="0"/>
              </a:spcBef>
              <a:spcAft>
                <a:spcPts val="0"/>
              </a:spcAft>
              <a:buNone/>
            </a:pPr>
            <a:fld id="{00000000-1234-1234-1234-123412341234}" type="slidenum">
              <a:rPr lang="en"/>
              <a:t>‹#›</a:t>
            </a:fld>
            <a:endParaRPr/>
          </a:p>
        </p:txBody>
      </p:sp>
      <p:grpSp>
        <p:nvGrpSpPr>
          <p:cNvPr id="154" name="Google Shape;154;p9"/>
          <p:cNvGrpSpPr/>
          <p:nvPr/>
        </p:nvGrpSpPr>
        <p:grpSpPr>
          <a:xfrm rot="10800000">
            <a:off x="-8" y="-2"/>
            <a:ext cx="2202830" cy="670795"/>
            <a:chOff x="5575242" y="4472723"/>
            <a:chExt cx="2202830" cy="670795"/>
          </a:xfrm>
        </p:grpSpPr>
        <p:sp>
          <p:nvSpPr>
            <p:cNvPr id="155" name="Google Shape;155;p9"/>
            <p:cNvSpPr/>
            <p:nvPr/>
          </p:nvSpPr>
          <p:spPr>
            <a:xfrm rot="10800000">
              <a:off x="5575242" y="4948334"/>
              <a:ext cx="394200" cy="131400"/>
            </a:xfrm>
            <a:prstGeom prst="triangle">
              <a:avLst>
                <a:gd name="adj" fmla="val 32425"/>
              </a:avLst>
            </a:prstGeom>
            <a:solidFill>
              <a:srgbClr val="26324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nvGrpSpPr>
            <p:cNvPr id="156" name="Google Shape;156;p9"/>
            <p:cNvGrpSpPr/>
            <p:nvPr/>
          </p:nvGrpSpPr>
          <p:grpSpPr>
            <a:xfrm flipH="1">
              <a:off x="5734850" y="4472723"/>
              <a:ext cx="2040837" cy="670795"/>
              <a:chOff x="1297954" y="330075"/>
              <a:chExt cx="5169293" cy="1699506"/>
            </a:xfrm>
          </p:grpSpPr>
          <p:sp>
            <p:nvSpPr>
              <p:cNvPr id="157" name="Google Shape;157;p9"/>
              <p:cNvSpPr/>
              <p:nvPr/>
            </p:nvSpPr>
            <p:spPr>
              <a:xfrm>
                <a:off x="1297954" y="330081"/>
                <a:ext cx="3476700" cy="1699500"/>
              </a:xfrm>
              <a:prstGeom prst="rect">
                <a:avLst/>
              </a:prstGeom>
              <a:solidFill>
                <a:srgbClr val="C7D3E6"/>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58" name="Google Shape;158;p9"/>
              <p:cNvSpPr/>
              <p:nvPr/>
            </p:nvSpPr>
            <p:spPr>
              <a:xfrm>
                <a:off x="4767747" y="330075"/>
                <a:ext cx="1699500" cy="1699500"/>
              </a:xfrm>
              <a:prstGeom prst="rtTriangle">
                <a:avLst/>
              </a:prstGeom>
              <a:solidFill>
                <a:srgbClr val="C7D3E6"/>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nvGrpSpPr>
            <p:cNvPr id="159" name="Google Shape;159;p9"/>
            <p:cNvGrpSpPr/>
            <p:nvPr/>
          </p:nvGrpSpPr>
          <p:grpSpPr>
            <a:xfrm flipH="1">
              <a:off x="5578209" y="4646738"/>
              <a:ext cx="2199863" cy="304563"/>
              <a:chOff x="-5827153" y="330075"/>
              <a:chExt cx="12276019" cy="1699569"/>
            </a:xfrm>
          </p:grpSpPr>
          <p:sp>
            <p:nvSpPr>
              <p:cNvPr id="160" name="Google Shape;160;p9"/>
              <p:cNvSpPr/>
              <p:nvPr/>
            </p:nvSpPr>
            <p:spPr>
              <a:xfrm>
                <a:off x="-5827153" y="330144"/>
                <a:ext cx="10612200" cy="1699500"/>
              </a:xfrm>
              <a:prstGeom prst="rect">
                <a:avLst/>
              </a:prstGeom>
              <a:solidFill>
                <a:srgbClr val="3F5378"/>
              </a:solidFill>
              <a:ln>
                <a:noFill/>
              </a:ln>
            </p:spPr>
            <p:txBody>
              <a:bodyPr spcFirstLastPara="1" wrap="square" lIns="91425" tIns="91425" rIns="91425" bIns="91425" anchor="ctr" anchorCtr="0">
                <a:noAutofit/>
              </a:bodyPr>
              <a:lstStyle/>
              <a:p>
                <a:pPr marL="0" lvl="0" indent="0" rtl="0">
                  <a:spcBef>
                    <a:spcPts val="0"/>
                  </a:spcBef>
                  <a:spcAft>
                    <a:spcPts val="0"/>
                  </a:spcAft>
                  <a:buNone/>
                </a:pPr>
                <a:endParaRPr/>
              </a:p>
            </p:txBody>
          </p:sp>
          <p:sp>
            <p:nvSpPr>
              <p:cNvPr id="161" name="Google Shape;161;p9"/>
              <p:cNvSpPr/>
              <p:nvPr/>
            </p:nvSpPr>
            <p:spPr>
              <a:xfrm>
                <a:off x="4749366" y="330075"/>
                <a:ext cx="1699500" cy="1699500"/>
              </a:xfrm>
              <a:prstGeom prst="rtTriangle">
                <a:avLst/>
              </a:prstGeom>
              <a:solidFill>
                <a:srgbClr val="3F5378"/>
              </a:solidFill>
              <a:ln>
                <a:noFill/>
              </a:ln>
            </p:spPr>
            <p:txBody>
              <a:bodyPr spcFirstLastPara="1" wrap="square" lIns="91425" tIns="91425" rIns="91425" bIns="91425" anchor="ctr" anchorCtr="0">
                <a:noAutofit/>
              </a:bodyPr>
              <a:lstStyle/>
              <a:p>
                <a:pPr marL="0" lvl="0" indent="0">
                  <a:spcBef>
                    <a:spcPts val="0"/>
                  </a:spcBef>
                  <a:spcAft>
                    <a:spcPts val="0"/>
                  </a:spcAft>
                  <a:buNone/>
                </a:pPr>
                <a:endParaRPr/>
              </a:p>
            </p:txBody>
          </p:sp>
        </p:grpSp>
      </p:gr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814275" y="392575"/>
            <a:ext cx="5258400" cy="766200"/>
          </a:xfrm>
          <a:prstGeom prst="rect">
            <a:avLst/>
          </a:prstGeom>
          <a:noFill/>
          <a:ln>
            <a:noFill/>
          </a:ln>
        </p:spPr>
        <p:txBody>
          <a:bodyPr spcFirstLastPara="1" wrap="square" lIns="91425" tIns="91425" rIns="91425" bIns="91425" anchor="ctr" anchorCtr="0"/>
          <a:lstStyle>
            <a:lvl1pPr lvl="0">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1pPr>
            <a:lvl2pPr lvl="1">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2pPr>
            <a:lvl3pPr lvl="2">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3pPr>
            <a:lvl4pPr lvl="3">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4pPr>
            <a:lvl5pPr lvl="4">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5pPr>
            <a:lvl6pPr lvl="5">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6pPr>
            <a:lvl7pPr lvl="6">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7pPr>
            <a:lvl8pPr lvl="7">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8pPr>
            <a:lvl9pPr lvl="8">
              <a:spcBef>
                <a:spcPts val="0"/>
              </a:spcBef>
              <a:spcAft>
                <a:spcPts val="0"/>
              </a:spcAft>
              <a:buClr>
                <a:srgbClr val="FFFFFF"/>
              </a:buClr>
              <a:buSzPts val="2000"/>
              <a:buFont typeface="Roboto Condensed"/>
              <a:buNone/>
              <a:defRPr sz="2000" b="1">
                <a:solidFill>
                  <a:srgbClr val="FFFFFF"/>
                </a:solidFill>
                <a:latin typeface="Roboto Condensed"/>
                <a:ea typeface="Roboto Condensed"/>
                <a:cs typeface="Roboto Condensed"/>
                <a:sym typeface="Roboto Condensed"/>
              </a:defRPr>
            </a:lvl9pPr>
          </a:lstStyle>
          <a:p>
            <a:endParaRPr/>
          </a:p>
        </p:txBody>
      </p:sp>
      <p:sp>
        <p:nvSpPr>
          <p:cNvPr id="7" name="Google Shape;7;p1"/>
          <p:cNvSpPr txBox="1">
            <a:spLocks noGrp="1"/>
          </p:cNvSpPr>
          <p:nvPr>
            <p:ph type="body" idx="1"/>
          </p:nvPr>
        </p:nvSpPr>
        <p:spPr>
          <a:xfrm>
            <a:off x="814275" y="1327350"/>
            <a:ext cx="6132600" cy="3145500"/>
          </a:xfrm>
          <a:prstGeom prst="rect">
            <a:avLst/>
          </a:prstGeom>
          <a:noFill/>
          <a:ln>
            <a:noFill/>
          </a:ln>
        </p:spPr>
        <p:txBody>
          <a:bodyPr spcFirstLastPara="1" wrap="square" lIns="91425" tIns="91425" rIns="91425" bIns="91425" anchor="ctr" anchorCtr="0"/>
          <a:lstStyle>
            <a:lvl1pPr marL="457200" lvl="0" indent="-381000">
              <a:spcBef>
                <a:spcPts val="6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1pPr>
            <a:lvl2pPr marL="914400" lvl="1"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2pPr>
            <a:lvl3pPr marL="1371600" lvl="2"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3pPr>
            <a:lvl4pPr marL="1828800" lvl="3"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4pPr>
            <a:lvl5pPr marL="2286000" lvl="4"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5pPr>
            <a:lvl6pPr marL="2743200" lvl="5"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6pPr>
            <a:lvl7pPr marL="3200400" lvl="6"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7pPr>
            <a:lvl8pPr marL="3657600" lvl="7" indent="-381000">
              <a:spcBef>
                <a:spcPts val="1000"/>
              </a:spcBef>
              <a:spcAft>
                <a:spcPts val="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8pPr>
            <a:lvl9pPr marL="4114800" lvl="8" indent="-381000">
              <a:spcBef>
                <a:spcPts val="1000"/>
              </a:spcBef>
              <a:spcAft>
                <a:spcPts val="1000"/>
              </a:spcAft>
              <a:buClr>
                <a:srgbClr val="C7D3E6"/>
              </a:buClr>
              <a:buSzPts val="2400"/>
              <a:buFont typeface="Roboto Condensed Light"/>
              <a:buChar char="▻"/>
              <a:defRPr sz="2400">
                <a:solidFill>
                  <a:srgbClr val="263248"/>
                </a:solidFill>
                <a:latin typeface="Roboto Condensed Light"/>
                <a:ea typeface="Roboto Condensed Light"/>
                <a:cs typeface="Roboto Condensed Light"/>
                <a:sym typeface="Roboto Condensed Light"/>
              </a:defRPr>
            </a:lvl9pPr>
          </a:lstStyle>
          <a:p>
            <a:endParaRPr/>
          </a:p>
        </p:txBody>
      </p:sp>
      <p:sp>
        <p:nvSpPr>
          <p:cNvPr id="8" name="Google Shape;8;p1"/>
          <p:cNvSpPr txBox="1">
            <a:spLocks noGrp="1"/>
          </p:cNvSpPr>
          <p:nvPr>
            <p:ph type="sldNum" idx="12"/>
          </p:nvPr>
        </p:nvSpPr>
        <p:spPr>
          <a:xfrm>
            <a:off x="7618000" y="4636500"/>
            <a:ext cx="1487400" cy="315600"/>
          </a:xfrm>
          <a:prstGeom prst="rect">
            <a:avLst/>
          </a:prstGeom>
          <a:noFill/>
          <a:ln>
            <a:noFill/>
          </a:ln>
        </p:spPr>
        <p:txBody>
          <a:bodyPr spcFirstLastPara="1" wrap="square" lIns="91425" tIns="91425" rIns="91425" bIns="91425" anchor="ctr" anchorCtr="0">
            <a:noAutofit/>
          </a:bodyPr>
          <a:lstStyle>
            <a:lvl1pPr lvl="0" algn="r">
              <a:buNone/>
              <a:defRPr sz="1200" b="1">
                <a:solidFill>
                  <a:srgbClr val="FFFFFF"/>
                </a:solidFill>
                <a:latin typeface="Roboto Condensed"/>
                <a:ea typeface="Roboto Condensed"/>
                <a:cs typeface="Roboto Condensed"/>
                <a:sym typeface="Roboto Condensed"/>
              </a:defRPr>
            </a:lvl1pPr>
            <a:lvl2pPr lvl="1" algn="r">
              <a:buNone/>
              <a:defRPr sz="1200" b="1">
                <a:solidFill>
                  <a:srgbClr val="FFFFFF"/>
                </a:solidFill>
                <a:latin typeface="Roboto Condensed"/>
                <a:ea typeface="Roboto Condensed"/>
                <a:cs typeface="Roboto Condensed"/>
                <a:sym typeface="Roboto Condensed"/>
              </a:defRPr>
            </a:lvl2pPr>
            <a:lvl3pPr lvl="2" algn="r">
              <a:buNone/>
              <a:defRPr sz="1200" b="1">
                <a:solidFill>
                  <a:srgbClr val="FFFFFF"/>
                </a:solidFill>
                <a:latin typeface="Roboto Condensed"/>
                <a:ea typeface="Roboto Condensed"/>
                <a:cs typeface="Roboto Condensed"/>
                <a:sym typeface="Roboto Condensed"/>
              </a:defRPr>
            </a:lvl3pPr>
            <a:lvl4pPr lvl="3" algn="r">
              <a:buNone/>
              <a:defRPr sz="1200" b="1">
                <a:solidFill>
                  <a:srgbClr val="FFFFFF"/>
                </a:solidFill>
                <a:latin typeface="Roboto Condensed"/>
                <a:ea typeface="Roboto Condensed"/>
                <a:cs typeface="Roboto Condensed"/>
                <a:sym typeface="Roboto Condensed"/>
              </a:defRPr>
            </a:lvl4pPr>
            <a:lvl5pPr lvl="4" algn="r">
              <a:buNone/>
              <a:defRPr sz="1200" b="1">
                <a:solidFill>
                  <a:srgbClr val="FFFFFF"/>
                </a:solidFill>
                <a:latin typeface="Roboto Condensed"/>
                <a:ea typeface="Roboto Condensed"/>
                <a:cs typeface="Roboto Condensed"/>
                <a:sym typeface="Roboto Condensed"/>
              </a:defRPr>
            </a:lvl5pPr>
            <a:lvl6pPr lvl="5" algn="r">
              <a:buNone/>
              <a:defRPr sz="1200" b="1">
                <a:solidFill>
                  <a:srgbClr val="FFFFFF"/>
                </a:solidFill>
                <a:latin typeface="Roboto Condensed"/>
                <a:ea typeface="Roboto Condensed"/>
                <a:cs typeface="Roboto Condensed"/>
                <a:sym typeface="Roboto Condensed"/>
              </a:defRPr>
            </a:lvl6pPr>
            <a:lvl7pPr lvl="6" algn="r">
              <a:buNone/>
              <a:defRPr sz="1200" b="1">
                <a:solidFill>
                  <a:srgbClr val="FFFFFF"/>
                </a:solidFill>
                <a:latin typeface="Roboto Condensed"/>
                <a:ea typeface="Roboto Condensed"/>
                <a:cs typeface="Roboto Condensed"/>
                <a:sym typeface="Roboto Condensed"/>
              </a:defRPr>
            </a:lvl7pPr>
            <a:lvl8pPr lvl="7" algn="r">
              <a:buNone/>
              <a:defRPr sz="1200" b="1">
                <a:solidFill>
                  <a:srgbClr val="FFFFFF"/>
                </a:solidFill>
                <a:latin typeface="Roboto Condensed"/>
                <a:ea typeface="Roboto Condensed"/>
                <a:cs typeface="Roboto Condensed"/>
                <a:sym typeface="Roboto Condensed"/>
              </a:defRPr>
            </a:lvl8pPr>
            <a:lvl9pPr lvl="8" algn="r">
              <a:buNone/>
              <a:defRPr sz="1200" b="1">
                <a:solidFill>
                  <a:srgbClr val="FFFFFF"/>
                </a:solidFill>
                <a:latin typeface="Roboto Condensed"/>
                <a:ea typeface="Roboto Condensed"/>
                <a:cs typeface="Roboto Condensed"/>
                <a:sym typeface="Roboto Condensed"/>
              </a:defRPr>
            </a:lvl9pPr>
          </a:lstStyle>
          <a:p>
            <a:pPr marL="0" lvl="0" indent="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5" r:id="rId4"/>
  </p:sldLayoutIdLst>
  <p:transition>
    <p:fade thruBlk="1"/>
  </p:transition>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13"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image" Target="../media/image19.png"/><Relationship Id="rId12" Type="http://schemas.openxmlformats.org/officeDocument/2006/relationships/slide" Target="slide50.xml"/><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8.png"/><Relationship Id="rId11" Type="http://schemas.openxmlformats.org/officeDocument/2006/relationships/image" Target="../media/image23.png"/><Relationship Id="rId5" Type="http://schemas.openxmlformats.org/officeDocument/2006/relationships/image" Target="../media/image17.png"/><Relationship Id="rId10" Type="http://schemas.openxmlformats.org/officeDocument/2006/relationships/image" Target="../media/image22.png"/><Relationship Id="rId4" Type="http://schemas.openxmlformats.org/officeDocument/2006/relationships/image" Target="../media/image16.png"/><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slide" Target="slide45.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slide" Target="slide46.xml"/><Relationship Id="rId4" Type="http://schemas.openxmlformats.org/officeDocument/2006/relationships/image" Target="../media/image24.jpg"/></Relationships>
</file>

<file path=ppt/slides/_rels/slide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210.png"/></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2.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slide" Target="slide49.xml"/></Relationships>
</file>

<file path=ppt/slides/_rels/slide24.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2.png"/><Relationship Id="rId7" Type="http://schemas.openxmlformats.org/officeDocument/2006/relationships/image" Target="../media/image36.png"/><Relationship Id="rId2" Type="http://schemas.openxmlformats.org/officeDocument/2006/relationships/notesSlide" Target="../notesSlides/notesSlide23.xml"/><Relationship Id="rId1" Type="http://schemas.openxmlformats.org/officeDocument/2006/relationships/slideLayout" Target="../slideLayouts/slideLayout3.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25.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39.png"/><Relationship Id="rId7" Type="http://schemas.openxmlformats.org/officeDocument/2006/relationships/image" Target="../media/image13.pn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slide" Target="slide47.xml"/><Relationship Id="rId5" Type="http://schemas.openxmlformats.org/officeDocument/2006/relationships/image" Target="../media/image2.png"/><Relationship Id="rId4" Type="http://schemas.openxmlformats.org/officeDocument/2006/relationships/image" Target="../media/image40.png"/><Relationship Id="rId9" Type="http://schemas.openxmlformats.org/officeDocument/2006/relationships/image" Target="../media/image31.png"/></Relationships>
</file>

<file path=ppt/slides/_rels/slide2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5.xm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slide" Target="slide48.xml"/></Relationships>
</file>

<file path=ppt/slides/_rels/slide2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41.png"/><Relationship Id="rId7" Type="http://schemas.openxmlformats.org/officeDocument/2006/relationships/slide" Target="slide47.xml"/><Relationship Id="rId2" Type="http://schemas.openxmlformats.org/officeDocument/2006/relationships/notesSlide" Target="../notesSlides/notesSlide26.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slide" Target="slide47.xml"/><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1.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2.xml"/><Relationship Id="rId1" Type="http://schemas.openxmlformats.org/officeDocument/2006/relationships/slideLayout" Target="../slideLayouts/slideLayout3.xml"/><Relationship Id="rId5" Type="http://schemas.openxmlformats.org/officeDocument/2006/relationships/image" Target="../media/image46.png"/><Relationship Id="rId4" Type="http://schemas.openxmlformats.org/officeDocument/2006/relationships/image" Target="../media/image45.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48.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47.png"/><Relationship Id="rId5" Type="http://schemas.openxmlformats.org/officeDocument/2006/relationships/image" Target="../media/image2.png"/><Relationship Id="rId4" Type="http://schemas.openxmlformats.org/officeDocument/2006/relationships/notesSlide" Target="../notesSlides/notesSlide33.xml"/></Relationships>
</file>

<file path=ppt/slides/_rels/slide3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8.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0.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image" Target="../media/image50.png"/><Relationship Id="rId4" Type="http://schemas.openxmlformats.org/officeDocument/2006/relationships/image" Target="../media/image49.png"/></Relationships>
</file>

<file path=ppt/slides/_rels/slide4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1.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image" Target="../media/image53.png"/><Relationship Id="rId4" Type="http://schemas.openxmlformats.org/officeDocument/2006/relationships/image" Target="../media/image52.png"/></Relationships>
</file>

<file path=ppt/slides/_rels/slide4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3.xml"/><Relationship Id="rId6" Type="http://schemas.openxmlformats.org/officeDocument/2006/relationships/slide" Target="slide9.xml"/><Relationship Id="rId5" Type="http://schemas.openxmlformats.org/officeDocument/2006/relationships/hyperlink" Target="http://www.cuishuaiwen.com:8000/zh/DSP/NOTE-DSP-STUFF/EMD/EEMD/eemd/#eemd" TargetMode="External"/><Relationship Id="rId4" Type="http://schemas.openxmlformats.org/officeDocument/2006/relationships/image" Target="../media/image54.png"/></Relationships>
</file>

<file path=ppt/slides/_rels/slide44.xml.rels><?xml version="1.0" encoding="UTF-8" standalone="yes"?>
<Relationships xmlns="http://schemas.openxmlformats.org/package/2006/relationships"><Relationship Id="rId8" Type="http://schemas.openxmlformats.org/officeDocument/2006/relationships/image" Target="../media/image57.png"/><Relationship Id="rId3" Type="http://schemas.openxmlformats.org/officeDocument/2006/relationships/image" Target="../media/image2.png"/><Relationship Id="rId7" Type="http://schemas.openxmlformats.org/officeDocument/2006/relationships/image" Target="../media/image56.png"/><Relationship Id="rId2" Type="http://schemas.openxmlformats.org/officeDocument/2006/relationships/notesSlide" Target="../notesSlides/notesSlide43.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1.png"/><Relationship Id="rId4" Type="http://schemas.openxmlformats.org/officeDocument/2006/relationships/slide" Target="slide9.xml"/></Relationships>
</file>

<file path=ppt/slides/_rels/slide45.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4.xml"/><Relationship Id="rId1" Type="http://schemas.openxmlformats.org/officeDocument/2006/relationships/slideLayout" Target="../slideLayouts/slideLayout3.xml"/><Relationship Id="rId6" Type="http://schemas.openxmlformats.org/officeDocument/2006/relationships/slide" Target="slide13.xml"/><Relationship Id="rId5" Type="http://schemas.openxmlformats.org/officeDocument/2006/relationships/image" Target="../media/image59.png"/><Relationship Id="rId4" Type="http://schemas.openxmlformats.org/officeDocument/2006/relationships/image" Target="../media/image58.png"/></Relationships>
</file>

<file path=ppt/slides/_rels/slide46.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3.xml"/><Relationship Id="rId6" Type="http://schemas.openxmlformats.org/officeDocument/2006/relationships/slide" Target="slide13.xml"/><Relationship Id="rId5" Type="http://schemas.openxmlformats.org/officeDocument/2006/relationships/image" Target="../media/image61.png"/><Relationship Id="rId4" Type="http://schemas.openxmlformats.org/officeDocument/2006/relationships/image" Target="../media/image60.png"/></Relationships>
</file>

<file path=ppt/slides/_rels/slide47.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2.png"/><Relationship Id="rId7" Type="http://schemas.openxmlformats.org/officeDocument/2006/relationships/slide" Target="slide25.xml"/><Relationship Id="rId2" Type="http://schemas.openxmlformats.org/officeDocument/2006/relationships/notesSlide" Target="../notesSlides/notesSlide46.xml"/><Relationship Id="rId1" Type="http://schemas.openxmlformats.org/officeDocument/2006/relationships/slideLayout" Target="../slideLayouts/slideLayout3.xml"/><Relationship Id="rId6" Type="http://schemas.openxmlformats.org/officeDocument/2006/relationships/image" Target="../media/image62.png"/><Relationship Id="rId5" Type="http://schemas.openxmlformats.org/officeDocument/2006/relationships/image" Target="../media/image51.png"/><Relationship Id="rId10" Type="http://schemas.openxmlformats.org/officeDocument/2006/relationships/slide" Target="slide30.xml"/><Relationship Id="rId4" Type="http://schemas.openxmlformats.org/officeDocument/2006/relationships/slide" Target="slide11.xml"/><Relationship Id="rId9" Type="http://schemas.openxmlformats.org/officeDocument/2006/relationships/slide" Target="slide27.xml"/></Relationships>
</file>

<file path=ppt/slides/_rels/slide4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51.png"/><Relationship Id="rId5" Type="http://schemas.openxmlformats.org/officeDocument/2006/relationships/slide" Target="slide26.xml"/><Relationship Id="rId4" Type="http://schemas.openxmlformats.org/officeDocument/2006/relationships/image" Target="../media/image63.png"/></Relationships>
</file>

<file path=ppt/slides/_rels/slide49.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5.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64.png"/><Relationship Id="rId5" Type="http://schemas.openxmlformats.org/officeDocument/2006/relationships/image" Target="../media/image51.png"/><Relationship Id="rId4" Type="http://schemas.openxmlformats.org/officeDocument/2006/relationships/slide" Target="slide23.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7.png"/><Relationship Id="rId2" Type="http://schemas.openxmlformats.org/officeDocument/2006/relationships/notesSlide" Target="../notesSlides/notesSlide49.xml"/><Relationship Id="rId1" Type="http://schemas.openxmlformats.org/officeDocument/2006/relationships/slideLayout" Target="../slideLayouts/slideLayout3.xml"/><Relationship Id="rId6" Type="http://schemas.openxmlformats.org/officeDocument/2006/relationships/image" Target="../media/image66.png"/><Relationship Id="rId5" Type="http://schemas.openxmlformats.org/officeDocument/2006/relationships/image" Target="../media/image51.png"/><Relationship Id="rId4" Type="http://schemas.openxmlformats.org/officeDocument/2006/relationships/slide" Target="slide12.xml"/></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7.jpeg"/><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2.png"/><Relationship Id="rId7"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8" Type="http://schemas.openxmlformats.org/officeDocument/2006/relationships/slide" Target="slide44.xml"/><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slide" Target="slide43.xml"/><Relationship Id="rId5" Type="http://schemas.openxmlformats.org/officeDocument/2006/relationships/image" Target="../media/image13.png"/><Relationship Id="rId4" Type="http://schemas.openxmlformats.org/officeDocument/2006/relationships/slide" Target="slide41.xml"/><Relationship Id="rId9"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11"/>
          <p:cNvSpPr txBox="1">
            <a:spLocks noGrp="1"/>
          </p:cNvSpPr>
          <p:nvPr>
            <p:ph type="ctrTitle"/>
          </p:nvPr>
        </p:nvSpPr>
        <p:spPr>
          <a:xfrm>
            <a:off x="0" y="1090750"/>
            <a:ext cx="7449423" cy="2961900"/>
          </a:xfrm>
          <a:prstGeom prst="rect">
            <a:avLst/>
          </a:prstGeom>
        </p:spPr>
        <p:txBody>
          <a:bodyPr spcFirstLastPara="1" wrap="square" lIns="91425" tIns="91425" rIns="91425" bIns="91425" anchor="ctr" anchorCtr="0">
            <a:noAutofit/>
          </a:bodyPr>
          <a:lstStyle/>
          <a:p>
            <a:pPr lvl="0" algn="ctr"/>
            <a:r>
              <a:rPr lang="en-US" altLang="zh-TW" sz="20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20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2800" dirty="0">
                <a:latin typeface="Arial Unicode MS" panose="020B0604020202020204" pitchFamily="34" charset="-120"/>
                <a:ea typeface="Arial Unicode MS" panose="020B0604020202020204" pitchFamily="34" charset="-120"/>
                <a:cs typeface="Arial Unicode MS" panose="020B0604020202020204" pitchFamily="34" charset="-120"/>
              </a:rPr>
              <a:t>結合機器學習與融合</a:t>
            </a:r>
            <a:r>
              <a:rPr lang="en-US" altLang="zh-TW" sz="2800" dirty="0">
                <a:latin typeface="Arial Unicode MS" panose="020B0604020202020204" pitchFamily="34" charset="-120"/>
                <a:ea typeface="Arial Unicode MS" panose="020B0604020202020204" pitchFamily="34" charset="-120"/>
                <a:cs typeface="Arial Unicode MS" panose="020B0604020202020204" pitchFamily="34" charset="-120"/>
              </a:rPr>
              <a:t>VMD</a:t>
            </a:r>
            <a:r>
              <a:rPr lang="zh-TW" altLang="en-US" sz="2800" dirty="0">
                <a:latin typeface="Arial Unicode MS" panose="020B0604020202020204" pitchFamily="34" charset="-120"/>
                <a:ea typeface="Arial Unicode MS" panose="020B0604020202020204" pitchFamily="34" charset="-120"/>
                <a:cs typeface="Arial Unicode MS" panose="020B0604020202020204" pitchFamily="34" charset="-120"/>
              </a:rPr>
              <a:t>的深度學習模型</a:t>
            </a:r>
            <a:br>
              <a:rPr lang="zh-TW" altLang="en-US" sz="2800" dirty="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2800" dirty="0">
                <a:latin typeface="Arial Unicode MS" panose="020B0604020202020204" pitchFamily="34" charset="-120"/>
                <a:ea typeface="Arial Unicode MS" panose="020B0604020202020204" pitchFamily="34" charset="-120"/>
                <a:cs typeface="Arial Unicode MS" panose="020B0604020202020204" pitchFamily="34" charset="-120"/>
              </a:rPr>
              <a:t>實作網站流量異常監測與預警</a:t>
            </a:r>
            <a:r>
              <a:rPr lang="zh-TW" altLang="en-US" sz="2800" dirty="0" smtClean="0">
                <a:latin typeface="Arial Unicode MS" panose="020B0604020202020204" pitchFamily="34" charset="-120"/>
                <a:ea typeface="Arial Unicode MS" panose="020B0604020202020204" pitchFamily="34" charset="-120"/>
                <a:cs typeface="Arial Unicode MS" panose="020B0604020202020204" pitchFamily="34" charset="-120"/>
              </a:rPr>
              <a:t>系統</a:t>
            </a:r>
            <a:r>
              <a:rPr lang="en-US" altLang="zh-TW" sz="2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2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Implementation </a:t>
            </a:r>
            <a:r>
              <a:rPr lang="en-US" altLang="zh-TW" sz="1200" dirty="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of a Website Request Anomaly Detection and Early Warning System by Integrating Machine Learning and VMD-Based Deep Learning </a:t>
            </a:r>
            <a: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Models</a:t>
            </a:r>
            <a:b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bg1">
                    <a:lumMod val="8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2000" dirty="0" smtClean="0">
                <a:latin typeface="Arial Unicode MS" panose="020B0604020202020204" pitchFamily="34" charset="-120"/>
                <a:ea typeface="Arial Unicode MS" panose="020B0604020202020204" pitchFamily="34" charset="-120"/>
                <a:cs typeface="Arial Unicode MS" panose="020B0604020202020204" pitchFamily="34" charset="-120"/>
              </a:rPr>
              <a:t>研究生：沈文凱</a:t>
            </a:r>
            <a:r>
              <a:rPr lang="en-US" altLang="zh-TW" sz="20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20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2000" dirty="0" smtClean="0">
                <a:latin typeface="Arial Unicode MS" panose="020B0604020202020204" pitchFamily="34" charset="-120"/>
                <a:ea typeface="Arial Unicode MS" panose="020B0604020202020204" pitchFamily="34" charset="-120"/>
                <a:cs typeface="Arial Unicode MS" panose="020B0604020202020204" pitchFamily="34" charset="-120"/>
              </a:rPr>
              <a:t>指導教授：陳牧言 博士</a:t>
            </a:r>
            <a:endParaRPr lang="en-US" sz="20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3" name="Google Shape;184;p11">
            <a:extLst>
              <a:ext uri="{FF2B5EF4-FFF2-40B4-BE49-F238E27FC236}">
                <a16:creationId xmlns="" xmlns:a16="http://schemas.microsoft.com/office/drawing/2014/main" id="{4AAEBFE1-0EB2-4EBC-9671-1930B8FB24D4}"/>
              </a:ext>
            </a:extLst>
          </p:cNvPr>
          <p:cNvSpPr txBox="1">
            <a:spLocks/>
          </p:cNvSpPr>
          <p:nvPr/>
        </p:nvSpPr>
        <p:spPr>
          <a:xfrm>
            <a:off x="3983603" y="4245997"/>
            <a:ext cx="5160398" cy="3645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1pPr>
            <a:lvl2pPr marR="0" lvl="1"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2pPr>
            <a:lvl3pPr marR="0" lvl="2"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3pPr>
            <a:lvl4pPr marR="0" lvl="3"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4pPr>
            <a:lvl5pPr marR="0" lvl="4"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5pPr>
            <a:lvl6pPr marR="0" lvl="5"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6pPr>
            <a:lvl7pPr marR="0" lvl="6"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7pPr>
            <a:lvl8pPr marR="0" lvl="7"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8pPr>
            <a:lvl9pPr marR="0" lvl="8" algn="ctr" rtl="0">
              <a:lnSpc>
                <a:spcPct val="100000"/>
              </a:lnSpc>
              <a:spcBef>
                <a:spcPts val="0"/>
              </a:spcBef>
              <a:spcAft>
                <a:spcPts val="0"/>
              </a:spcAft>
              <a:buClr>
                <a:srgbClr val="FFFFFF"/>
              </a:buClr>
              <a:buSzPts val="4800"/>
              <a:buFont typeface="Roboto Condensed"/>
              <a:buNone/>
              <a:defRPr sz="4800" b="1" i="0" u="none" strike="noStrike" cap="none">
                <a:solidFill>
                  <a:srgbClr val="FFFFFF"/>
                </a:solidFill>
                <a:latin typeface="Roboto Condensed"/>
                <a:ea typeface="Roboto Condensed"/>
                <a:cs typeface="Roboto Condensed"/>
                <a:sym typeface="Roboto Condensed"/>
              </a:defRPr>
            </a:lvl9pPr>
          </a:lstStyle>
          <a:p>
            <a:pPr algn="ct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報告日期：</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2025/06/17</a:t>
            </a:r>
            <a:endParaRPr lang="en-US" sz="1600"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9" name="Picture 8" descr="A close up of a logo&#10;&#10;Description generated with very high confidence">
            <a:extLst>
              <a:ext uri="{FF2B5EF4-FFF2-40B4-BE49-F238E27FC236}">
                <a16:creationId xmlns="" xmlns:a16="http://schemas.microsoft.com/office/drawing/2014/main" id="{0CBB2A23-DB6D-4E67-9AAF-B3E82DDCF601}"/>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研究方法與實驗設計</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10</a:t>
            </a:fld>
            <a:endParaRPr dirty="0">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smtClean="0">
                <a:solidFill>
                  <a:srgbClr val="3F5378"/>
                </a:solidFill>
                <a:latin typeface="+mj-lt"/>
                <a:ea typeface="Roboto Condensed"/>
                <a:cs typeface="Roboto Condensed"/>
                <a:sym typeface="Roboto Condensed"/>
              </a:rPr>
              <a:t>3</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B6DC5ECA-80DA-4B05-93C7-F4C4079AFD84}"/>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extLst>
      <p:ext uri="{BB962C8B-B14F-4D97-AF65-F5344CB8AC3E}">
        <p14:creationId xmlns:p14="http://schemas.microsoft.com/office/powerpoint/2010/main" val="1149072146"/>
      </p:ext>
    </p:extLst>
  </p:cSld>
  <p:clrMapOvr>
    <a:masterClrMapping/>
  </p:clrMapOvr>
  <p:transition>
    <p:fade thruBlk="1"/>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研究</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架構</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11</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pic>
        <p:nvPicPr>
          <p:cNvPr id="20" name="圖片 19" descr="C:\Users\lawrence_shen\Desktop\研究主題流程圖.png"/>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067036" y="1220653"/>
            <a:ext cx="6647215" cy="3793325"/>
          </a:xfrm>
          <a:prstGeom prst="rect">
            <a:avLst/>
          </a:prstGeom>
          <a:noFill/>
          <a:ln>
            <a:noFill/>
          </a:ln>
        </p:spPr>
      </p:pic>
    </p:spTree>
    <p:extLst>
      <p:ext uri="{BB962C8B-B14F-4D97-AF65-F5344CB8AC3E}">
        <p14:creationId xmlns:p14="http://schemas.microsoft.com/office/powerpoint/2010/main" val="68911509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資料集</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12</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1" name="Google Shape;237;p16"/>
          <p:cNvSpPr txBox="1">
            <a:spLocks noGrp="1"/>
          </p:cNvSpPr>
          <p:nvPr>
            <p:ph type="body" idx="1"/>
          </p:nvPr>
        </p:nvSpPr>
        <p:spPr>
          <a:xfrm>
            <a:off x="96253" y="1392470"/>
            <a:ext cx="8289146" cy="3559629"/>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資料來自某</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幼兒園評價</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網站，</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從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2023/04/02 ~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2024/04/30</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的網站</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日誌</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總共超過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2,600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萬筆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請求。</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本階段</a:t>
            </a:r>
            <a:r>
              <a:rPr lang="zh-TW"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實驗重點</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日誌分類</a:t>
            </a:r>
            <a:r>
              <a:rPr lang="zh-TW" altLang="en-US" sz="1400" dirty="0"/>
              <a:t>。</a:t>
            </a:r>
            <a:endParaRPr lang="en-US" altLang="zh-TW" sz="1400" dirty="0"/>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根據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User-Agent</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URL</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HTTP Status</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等欄位，</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最終會將資料分成如下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6</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大類</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1</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2</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其它</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其它</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4</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爬蟲</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5</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爬蟲</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異常請求（分類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6</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7" name="圖片 16"/>
          <p:cNvPicPr>
            <a:picLocks noChangeAspect="1"/>
          </p:cNvPicPr>
          <p:nvPr/>
        </p:nvPicPr>
        <p:blipFill>
          <a:blip r:embed="rId4"/>
          <a:stretch>
            <a:fillRect/>
          </a:stretch>
        </p:blipFill>
        <p:spPr>
          <a:xfrm>
            <a:off x="2819969" y="2702230"/>
            <a:ext cx="5441568" cy="2272441"/>
          </a:xfrm>
          <a:prstGeom prst="rect">
            <a:avLst/>
          </a:prstGeom>
          <a:ln>
            <a:solidFill>
              <a:schemeClr val="accent1"/>
            </a:solidFill>
          </a:ln>
        </p:spPr>
      </p:pic>
      <p:pic>
        <p:nvPicPr>
          <p:cNvPr id="1030" name="Picture 6" descr="Css 3 - Free technology icon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83693" y="659533"/>
            <a:ext cx="560996" cy="560996"/>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ml 5 - Free logo icon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13870" y="930421"/>
            <a:ext cx="523804" cy="523804"/>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Javascript logo"/>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63199" y="846236"/>
            <a:ext cx="554801" cy="599784"/>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Api - Kostenlose computer-Icon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435496" y="816778"/>
            <a:ext cx="658700" cy="658700"/>
          </a:xfrm>
          <a:prstGeom prst="rect">
            <a:avLst/>
          </a:prstGeom>
          <a:noFill/>
          <a:extLst>
            <a:ext uri="{909E8E84-426E-40DD-AFC4-6F175D3DCCD1}">
              <a14:hiddenFill xmlns:a14="http://schemas.microsoft.com/office/drawing/2010/main">
                <a:solidFill>
                  <a:srgbClr val="FFFFFF"/>
                </a:solidFill>
              </a14:hiddenFill>
            </a:ext>
          </a:extLst>
        </p:spPr>
      </p:pic>
      <p:pic>
        <p:nvPicPr>
          <p:cNvPr id="1038" name="Picture 14" descr="Web crawler - Free marketing icon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7328770" y="111712"/>
            <a:ext cx="523046" cy="523046"/>
          </a:xfrm>
          <a:prstGeom prst="rect">
            <a:avLst/>
          </a:prstGeom>
          <a:noFill/>
          <a:extLst>
            <a:ext uri="{909E8E84-426E-40DD-AFC4-6F175D3DCCD1}">
              <a14:hiddenFill xmlns:a14="http://schemas.microsoft.com/office/drawing/2010/main">
                <a:solidFill>
                  <a:srgbClr val="FFFFFF"/>
                </a:solidFill>
              </a14:hiddenFill>
            </a:ext>
          </a:extLst>
        </p:spPr>
      </p:pic>
      <p:pic>
        <p:nvPicPr>
          <p:cNvPr id="1040" name="Picture 16" descr="Hacker Generic Outline Color icon | Freepik"/>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7851816" y="155214"/>
            <a:ext cx="602371" cy="602371"/>
          </a:xfrm>
          <a:prstGeom prst="rect">
            <a:avLst/>
          </a:prstGeom>
          <a:noFill/>
          <a:extLst>
            <a:ext uri="{909E8E84-426E-40DD-AFC4-6F175D3DCCD1}">
              <a14:hiddenFill xmlns:a14="http://schemas.microsoft.com/office/drawing/2010/main">
                <a:solidFill>
                  <a:srgbClr val="FFFFFF"/>
                </a:solidFill>
              </a14:hiddenFill>
            </a:ext>
          </a:extLst>
        </p:spPr>
      </p:pic>
      <p:pic>
        <p:nvPicPr>
          <p:cNvPr id="1042" name="Picture 18" descr="user&quot; Icon - Download for free – Iconduck"/>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7063199" y="226173"/>
            <a:ext cx="478527" cy="521289"/>
          </a:xfrm>
          <a:prstGeom prst="rect">
            <a:avLst/>
          </a:prstGeom>
          <a:noFill/>
          <a:extLst>
            <a:ext uri="{909E8E84-426E-40DD-AFC4-6F175D3DCCD1}">
              <a14:hiddenFill xmlns:a14="http://schemas.microsoft.com/office/drawing/2010/main">
                <a:solidFill>
                  <a:srgbClr val="FFFFFF"/>
                </a:solidFill>
              </a14:hiddenFill>
            </a:ext>
          </a:extLst>
        </p:spPr>
      </p:pic>
      <p:pic>
        <p:nvPicPr>
          <p:cNvPr id="18" name="圖片 17" descr="圖片 12">
            <a:hlinkClick r:id="rId12" action="ppaction://hlinksldjump"/>
          </p:cNvPr>
          <p:cNvPicPr>
            <a:picLocks noChangeAspect="1"/>
          </p:cNvPicPr>
          <p:nvPr/>
        </p:nvPicPr>
        <p:blipFill>
          <a:blip r:embed="rId13"/>
          <a:stretch>
            <a:fillRect/>
          </a:stretch>
        </p:blipFill>
        <p:spPr>
          <a:xfrm>
            <a:off x="7887464" y="4343508"/>
            <a:ext cx="221759" cy="221759"/>
          </a:xfrm>
          <a:prstGeom prst="rect">
            <a:avLst/>
          </a:prstGeom>
          <a:ln w="12700">
            <a:miter lim="400000"/>
          </a:ln>
        </p:spPr>
      </p:pic>
      <p:sp>
        <p:nvSpPr>
          <p:cNvPr id="2" name="矩形 1"/>
          <p:cNvSpPr/>
          <p:nvPr/>
        </p:nvSpPr>
        <p:spPr>
          <a:xfrm>
            <a:off x="8061652" y="4300500"/>
            <a:ext cx="1082348" cy="307777"/>
          </a:xfrm>
          <a:prstGeom prst="rect">
            <a:avLst/>
          </a:prstGeom>
        </p:spPr>
        <p:txBody>
          <a:bodyPr wrap="none">
            <a:spAutoFit/>
          </a:bodyPr>
          <a:lstStyle/>
          <a:p>
            <a:r>
              <a:rPr lang="zh-TW" altLang="en-US" dirty="0" smtClean="0">
                <a:solidFill>
                  <a:schemeClr val="bg1">
                    <a:lumMod val="5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資料集特色</a:t>
            </a:r>
            <a:endParaRPr lang="zh-TW" altLang="en-US" dirty="0">
              <a:solidFill>
                <a:schemeClr val="bg1">
                  <a:lumMod val="50000"/>
                </a:schemeClr>
              </a:solidFill>
            </a:endParaRPr>
          </a:p>
        </p:txBody>
      </p:sp>
    </p:spTree>
    <p:extLst>
      <p:ext uri="{BB962C8B-B14F-4D97-AF65-F5344CB8AC3E}">
        <p14:creationId xmlns:p14="http://schemas.microsoft.com/office/powerpoint/2010/main" val="344579564"/>
      </p:ext>
    </p:extLst>
  </p:cSld>
  <p:clrMapOvr>
    <a:masterClrMapping/>
  </p:clrMapOvr>
  <p:transition>
    <p:fade thruBlk="1"/>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36955" y="1320012"/>
            <a:ext cx="3868445" cy="3693841"/>
          </a:xfrm>
          <a:prstGeom prst="rect">
            <a:avLst/>
          </a:prstGeom>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特徵選擇與實驗設計</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13</a:t>
            </a:fld>
            <a:endParaRPr>
              <a:latin typeface="+mj-lt"/>
            </a:endParaRPr>
          </a:p>
        </p:txBody>
      </p:sp>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1" name="Google Shape;237;p16"/>
          <p:cNvSpPr txBox="1">
            <a:spLocks noGrp="1"/>
          </p:cNvSpPr>
          <p:nvPr>
            <p:ph type="body" idx="1"/>
          </p:nvPr>
        </p:nvSpPr>
        <p:spPr>
          <a:xfrm>
            <a:off x="96253" y="1392471"/>
            <a:ext cx="5211727" cy="3621382"/>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資料來源屬於</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典型的大數據，且各類別</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可進行</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標記</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，適合</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採用監督式機器學習來進行分類。</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特徵</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選擇</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使用</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Information Gain</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Gain Ratio</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並</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透過</a:t>
            </a:r>
            <a:r>
              <a:rPr lang="zh-TW"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試誤法</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進行</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分析。</a:t>
            </a:r>
            <a:endPar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使用三</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種</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機器</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學習模型：</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Decision Tree</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Random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Forest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KNN</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額外</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建立兩</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種集成模型</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Soft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Voting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Hard Voting</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graphicFrame>
        <p:nvGraphicFramePr>
          <p:cNvPr id="12" name="表格 11"/>
          <p:cNvGraphicFramePr>
            <a:graphicFrameLocks noGrp="1"/>
          </p:cNvGraphicFramePr>
          <p:nvPr>
            <p:extLst>
              <p:ext uri="{D42A27DB-BD31-4B8C-83A1-F6EECF244321}">
                <p14:modId xmlns:p14="http://schemas.microsoft.com/office/powerpoint/2010/main" val="2244594236"/>
              </p:ext>
            </p:extLst>
          </p:nvPr>
        </p:nvGraphicFramePr>
        <p:xfrm>
          <a:off x="646924" y="2906753"/>
          <a:ext cx="4402252" cy="1011566"/>
        </p:xfrm>
        <a:graphic>
          <a:graphicData uri="http://schemas.openxmlformats.org/drawingml/2006/table">
            <a:tbl>
              <a:tblPr/>
              <a:tblGrid>
                <a:gridCol w="1002800"/>
                <a:gridCol w="708446"/>
                <a:gridCol w="2691006"/>
              </a:tblGrid>
              <a:tr h="160950">
                <a:tc>
                  <a:txBody>
                    <a:bodyPr/>
                    <a:lstStyle/>
                    <a:p>
                      <a:pPr algn="l" fontAlgn="ctr"/>
                      <a:r>
                        <a:rPr lang="zh-TW" altLang="en-US" sz="1000" b="0" i="0" u="none" strike="noStrike" dirty="0">
                          <a:solidFill>
                            <a:srgbClr val="FFFFFF"/>
                          </a:solidFill>
                          <a:effectLst/>
                          <a:latin typeface="Arial Unicode MS" panose="020B0604020202020204" pitchFamily="34" charset="-120"/>
                          <a:ea typeface="Arial Unicode MS" panose="020B0604020202020204" pitchFamily="34" charset="-120"/>
                          <a:cs typeface="Arial Unicode MS" panose="020B0604020202020204" pitchFamily="34" charset="-120"/>
                        </a:rPr>
                        <a:t>欄位</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TW" altLang="en-US" sz="1000" b="0" i="0" u="none" strike="noStrike">
                          <a:solidFill>
                            <a:srgbClr val="FFFFFF"/>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數值類型</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TW" altLang="en-US" sz="1000" b="0" i="0" u="none" strike="noStrike">
                          <a:solidFill>
                            <a:srgbClr val="FFFFFF"/>
                          </a:solidFill>
                          <a:effectLst/>
                          <a:latin typeface="Arial Unicode MS" panose="020B0604020202020204" pitchFamily="34" charset="-120"/>
                          <a:ea typeface="Arial Unicode MS" panose="020B0604020202020204" pitchFamily="34" charset="-120"/>
                          <a:cs typeface="Arial Unicode MS" panose="020B0604020202020204" pitchFamily="34" charset="-120"/>
                        </a:rPr>
                        <a:t> 說明 </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r>
              <a:tr h="160950">
                <a:tc>
                  <a:txBody>
                    <a:bodyPr/>
                    <a:lstStyle/>
                    <a:p>
                      <a:pPr algn="l" fontAlgn="ctr"/>
                      <a:r>
                        <a:rPr lang="en-US" sz="1000" b="0" i="0" u="none" strike="noStrike" dirty="0" err="1">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SendBytes</a:t>
                      </a:r>
                      <a:endPar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00" b="0" i="0" u="none" strike="noStrike">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伺服器傳送的位元組</a:t>
                      </a:r>
                      <a:r>
                        <a:rPr lang="zh-TW" altLang="en-US"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數</a:t>
                      </a:r>
                      <a:endPar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160950">
                <a:tc>
                  <a:txBody>
                    <a:bodyPr/>
                    <a:lstStyle/>
                    <a:p>
                      <a:pPr algn="l" fontAlgn="ctr"/>
                      <a:r>
                        <a:rPr lang="en-US" sz="1000" b="0" i="0" u="none" strike="noStrike" dirty="0" err="1">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ReceiveBytes</a:t>
                      </a:r>
                      <a:endPar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00" b="0" i="0" u="none" strike="noStrike" dirty="0">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伺服器接收的位元組</a:t>
                      </a:r>
                      <a:r>
                        <a:rPr lang="zh-TW" altLang="en-US"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數</a:t>
                      </a:r>
                      <a:endPar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160950">
                <a:tc>
                  <a:txBody>
                    <a:bodyPr/>
                    <a:lstStyle/>
                    <a:p>
                      <a:pPr algn="l" fontAlgn="ctr"/>
                      <a:r>
                        <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Status</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00" b="0" i="0" u="none" strike="noStrike" dirty="0">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HTTP </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請求的狀態碼，</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100 ~ 599</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207933">
                <a:tc>
                  <a:txBody>
                    <a:bodyPr/>
                    <a:lstStyle/>
                    <a:p>
                      <a:pPr algn="l" fontAlgn="ctr"/>
                      <a:r>
                        <a:rPr lang="en-US" sz="1000" b="0" i="0" u="none" strike="noStrike" dirty="0" err="1">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UrlType</a:t>
                      </a:r>
                      <a:endParaRPr 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00" b="0" i="0" u="none" strike="noStrike" dirty="0" smtClean="0">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a:t>
                      </a:r>
                      <a:endParaRPr lang="zh-TW" altLang="en-US" sz="1000" b="0" i="0" u="none" strike="noStrike" dirty="0">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透過程式將 </a:t>
                      </a:r>
                      <a:r>
                        <a:rPr lang="en-US" altLang="zh-TW"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URI </a:t>
                      </a:r>
                      <a:r>
                        <a:rPr lang="zh-TW" altLang="en-US"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欄位</a:t>
                      </a:r>
                      <a:endPar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159310">
                <a:tc>
                  <a:txBody>
                    <a:bodyPr/>
                    <a:lstStyle/>
                    <a:p>
                      <a:pPr algn="l" fontAlgn="ctr"/>
                      <a:r>
                        <a:rPr lang="en-US" sz="1000" b="0" i="0" u="none" strike="noStrike">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Label</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TW" altLang="en-US" sz="1000" b="0" i="0" u="none" strike="noStrike" dirty="0">
                          <a:solidFill>
                            <a:srgbClr val="000000"/>
                          </a:solidFill>
                          <a:effectLst/>
                          <a:latin typeface="Arial Unicode MS" panose="020B0604020202020204" pitchFamily="34" charset="-120"/>
                          <a:ea typeface="Arial Unicode MS" panose="020B0604020202020204" pitchFamily="34" charset="-120"/>
                          <a:cs typeface="Arial Unicode MS" panose="020B0604020202020204" pitchFamily="34" charset="-120"/>
                        </a:rPr>
                        <a:t>數值</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ctr"/>
                      <a:r>
                        <a:rPr lang="zh-TW" altLang="en-US" sz="1000" b="0" i="0" u="none" strike="noStrike" dirty="0" smtClean="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人工標記資料分類，</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分別為 </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1</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2</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4 </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5</a:t>
                      </a:r>
                      <a:r>
                        <a:rPr lang="zh-TW" altLang="en-US"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00" b="0" i="0" u="none" strike="noStrike" dirty="0">
                          <a:solidFill>
                            <a:srgbClr val="242424"/>
                          </a:solidFill>
                          <a:effectLst/>
                          <a:latin typeface="Arial Unicode MS" panose="020B0604020202020204" pitchFamily="34" charset="-120"/>
                          <a:ea typeface="Arial Unicode MS" panose="020B0604020202020204" pitchFamily="34" charset="-120"/>
                          <a:cs typeface="Arial Unicode MS" panose="020B0604020202020204" pitchFamily="34" charset="-120"/>
                        </a:rPr>
                        <a:t>6</a:t>
                      </a:r>
                    </a:p>
                  </a:txBody>
                  <a:tcPr marL="7433" marR="7433" marT="7433"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bl>
          </a:graphicData>
        </a:graphic>
      </p:graphicFrame>
      <p:pic>
        <p:nvPicPr>
          <p:cNvPr id="16" name="圖片 15" descr="圖片 12">
            <a:hlinkClick r:id="rId5" action="ppaction://hlinksldjump"/>
          </p:cNvPr>
          <p:cNvPicPr>
            <a:picLocks noChangeAspect="1"/>
          </p:cNvPicPr>
          <p:nvPr/>
        </p:nvPicPr>
        <p:blipFill>
          <a:blip r:embed="rId6"/>
          <a:stretch>
            <a:fillRect/>
          </a:stretch>
        </p:blipFill>
        <p:spPr>
          <a:xfrm>
            <a:off x="7911336" y="2455428"/>
            <a:ext cx="221759" cy="221759"/>
          </a:xfrm>
          <a:prstGeom prst="rect">
            <a:avLst/>
          </a:prstGeom>
          <a:ln w="12700">
            <a:miter lim="400000"/>
          </a:ln>
        </p:spPr>
      </p:pic>
      <p:pic>
        <p:nvPicPr>
          <p:cNvPr id="18" name="圖片 17" descr="圖片 12">
            <a:hlinkClick r:id="rId7" action="ppaction://hlinksldjump"/>
          </p:cNvPr>
          <p:cNvPicPr>
            <a:picLocks noChangeAspect="1"/>
          </p:cNvPicPr>
          <p:nvPr/>
        </p:nvPicPr>
        <p:blipFill>
          <a:blip r:embed="rId6"/>
          <a:stretch>
            <a:fillRect/>
          </a:stretch>
        </p:blipFill>
        <p:spPr>
          <a:xfrm>
            <a:off x="7906861" y="1783665"/>
            <a:ext cx="221759" cy="221759"/>
          </a:xfrm>
          <a:prstGeom prst="rect">
            <a:avLst/>
          </a:prstGeom>
          <a:ln w="12700">
            <a:miter lim="400000"/>
          </a:ln>
        </p:spPr>
      </p:pic>
    </p:spTree>
    <p:extLst>
      <p:ext uri="{BB962C8B-B14F-4D97-AF65-F5344CB8AC3E}">
        <p14:creationId xmlns:p14="http://schemas.microsoft.com/office/powerpoint/2010/main" val="254806654"/>
      </p:ext>
    </p:extLst>
  </p:cSld>
  <p:clrMapOvr>
    <a:masterClrMapping/>
  </p:clrMapOvr>
  <p:transition>
    <p:fade thruBlk="1"/>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評估</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指標</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14</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1" name="Google Shape;237;p16"/>
          <p:cNvSpPr txBox="1">
            <a:spLocks noGrp="1"/>
          </p:cNvSpPr>
          <p:nvPr>
            <p:ph type="body" idx="1"/>
          </p:nvPr>
        </p:nvSpPr>
        <p:spPr>
          <a:xfrm>
            <a:off x="96253" y="1219200"/>
            <a:ext cx="4899493" cy="4140820"/>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準確率（</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Accuracy</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b="1" dirty="0" smtClean="0">
                <a:solidFill>
                  <a:schemeClr val="bg2">
                    <a:lumMod val="40000"/>
                    <a:lumOff val="6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整體準確性</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所有</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正確分類</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的樣本數佔</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總樣本數</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的比例。</a:t>
            </a:r>
            <a:endPar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精確率（</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Precision</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100" b="1" dirty="0" smtClean="0">
                <a:solidFill>
                  <a:schemeClr val="bg2">
                    <a:lumMod val="40000"/>
                    <a:lumOff val="6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預測精度</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正確預測為該類別</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的樣本數與</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所有預測為該類別</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的樣本數之比例</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減少「假</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陽性</a:t>
            </a:r>
            <a:r>
              <a:rPr lang="en-US" altLang="zh-TW"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非異常判定</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en-US" altLang="zh-TW"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」，可避免誤報 </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召回</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率（</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Recall</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b="1" dirty="0" smtClean="0">
                <a:solidFill>
                  <a:schemeClr val="bg2">
                    <a:lumMod val="40000"/>
                    <a:lumOff val="6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漏報</a:t>
            </a:r>
            <a:r>
              <a:rPr lang="zh-TW" altLang="en-US" sz="1200" b="1" dirty="0">
                <a:solidFill>
                  <a:schemeClr val="bg2">
                    <a:lumMod val="40000"/>
                    <a:lumOff val="6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率</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正確</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預測為該類別</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的樣本數與</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該類別總樣本數</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比例，</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增加「</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假陽性</a:t>
            </a:r>
            <a:r>
              <a:rPr lang="en-US" altLang="zh-TW"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非異常判定異常</a:t>
            </a:r>
            <a:r>
              <a:rPr lang="en-US" altLang="zh-TW"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」，可避免漏放。</a:t>
            </a:r>
            <a:endPar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F1 Score</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200" b="1" dirty="0" smtClean="0">
                <a:solidFill>
                  <a:schemeClr val="bg2">
                    <a:lumMod val="40000"/>
                    <a:lumOff val="6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整體平衡性</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通過</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精確率</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召回率</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來衡量模型的分類性能，其計算公式為兩者的調和</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平均</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2" name="圖片 1"/>
          <p:cNvPicPr>
            <a:picLocks noChangeAspect="1"/>
          </p:cNvPicPr>
          <p:nvPr/>
        </p:nvPicPr>
        <p:blipFill>
          <a:blip r:embed="rId4"/>
          <a:stretch>
            <a:fillRect/>
          </a:stretch>
        </p:blipFill>
        <p:spPr>
          <a:xfrm>
            <a:off x="4928839" y="2207334"/>
            <a:ext cx="4091311" cy="1759206"/>
          </a:xfrm>
          <a:prstGeom prst="rect">
            <a:avLst/>
          </a:prstGeom>
        </p:spPr>
      </p:pic>
      <p:sp>
        <p:nvSpPr>
          <p:cNvPr id="4" name="矩形 3"/>
          <p:cNvSpPr/>
          <p:nvPr/>
        </p:nvSpPr>
        <p:spPr>
          <a:xfrm>
            <a:off x="6009115" y="1918760"/>
            <a:ext cx="2130711" cy="276999"/>
          </a:xfrm>
          <a:prstGeom prst="rect">
            <a:avLst/>
          </a:prstGeom>
        </p:spPr>
        <p:txBody>
          <a:bodyPr wrap="none">
            <a:spAutoFit/>
          </a:bodyPr>
          <a:lstStyle/>
          <a:p>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本實驗的 </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Confusion Matrix</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 ▼</a:t>
            </a:r>
          </a:p>
        </p:txBody>
      </p:sp>
    </p:spTree>
    <p:extLst>
      <p:ext uri="{BB962C8B-B14F-4D97-AF65-F5344CB8AC3E}">
        <p14:creationId xmlns:p14="http://schemas.microsoft.com/office/powerpoint/2010/main" val="2936705441"/>
      </p:ext>
    </p:extLst>
  </p:cSld>
  <p:clrMapOvr>
    <a:masterClrMapping/>
  </p:clrMapOvr>
  <p:transition>
    <p:fade thruBlk="1"/>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參數設置</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15</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graphicFrame>
        <p:nvGraphicFramePr>
          <p:cNvPr id="9" name="表格 8"/>
          <p:cNvGraphicFramePr>
            <a:graphicFrameLocks noGrp="1"/>
          </p:cNvGraphicFramePr>
          <p:nvPr>
            <p:extLst>
              <p:ext uri="{D42A27DB-BD31-4B8C-83A1-F6EECF244321}">
                <p14:modId xmlns:p14="http://schemas.microsoft.com/office/powerpoint/2010/main" val="823266385"/>
              </p:ext>
            </p:extLst>
          </p:nvPr>
        </p:nvGraphicFramePr>
        <p:xfrm>
          <a:off x="1150981" y="1670263"/>
          <a:ext cx="6132512" cy="2633094"/>
        </p:xfrm>
        <a:graphic>
          <a:graphicData uri="http://schemas.openxmlformats.org/drawingml/2006/table">
            <a:tbl>
              <a:tblPr firstRow="1" firstCol="1" bandRow="1">
                <a:tableStyleId>{A4C0846C-ADC0-494F-811B-D64075ECC0F8}</a:tableStyleId>
              </a:tblPr>
              <a:tblGrid>
                <a:gridCol w="1901603"/>
                <a:gridCol w="2660698"/>
                <a:gridCol w="1570211"/>
              </a:tblGrid>
              <a:tr h="267632">
                <a:tc>
                  <a:txBody>
                    <a:bodyPr/>
                    <a:lstStyle/>
                    <a:p>
                      <a:pPr algn="ctr" hangingPunct="0">
                        <a:spcBef>
                          <a:spcPts val="1200"/>
                        </a:spcBef>
                        <a:spcAft>
                          <a:spcPts val="600"/>
                        </a:spcAft>
                      </a:pP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模型</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參數名稱</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設定值</a:t>
                      </a: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267632">
                <a:tc rowSpan="3">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Decision Tree</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Algorithm</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（演算法）</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a:effectLst/>
                          <a:latin typeface="Arial Unicode MS" panose="020B0604020202020204" pitchFamily="34" charset="-120"/>
                          <a:ea typeface="Arial Unicode MS" panose="020B0604020202020204" pitchFamily="34" charset="-120"/>
                          <a:cs typeface="Arial Unicode MS" panose="020B0604020202020204" pitchFamily="34" charset="-120"/>
                        </a:rPr>
                        <a:t>CART</a:t>
                      </a:r>
                      <a:endParaRPr lang="zh-TW" sz="12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vMerge="1">
                  <a:txBody>
                    <a:bodyPr/>
                    <a:lstStyle/>
                    <a:p>
                      <a:endParaRPr lang="zh-TW" altLang="en-US"/>
                    </a:p>
                  </a:txBody>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Criterion</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（分割規則）</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a:effectLst/>
                          <a:latin typeface="Arial Unicode MS" panose="020B0604020202020204" pitchFamily="34" charset="-120"/>
                          <a:ea typeface="Arial Unicode MS" panose="020B0604020202020204" pitchFamily="34" charset="-120"/>
                          <a:cs typeface="Arial Unicode MS" panose="020B0604020202020204" pitchFamily="34" charset="-120"/>
                        </a:rPr>
                        <a:t>Gini</a:t>
                      </a:r>
                      <a:endParaRPr lang="zh-TW" sz="12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vMerge="1">
                  <a:txBody>
                    <a:bodyPr/>
                    <a:lstStyle/>
                    <a:p>
                      <a:endParaRPr lang="zh-TW" altLang="en-US"/>
                    </a:p>
                  </a:txBody>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Max Depth</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（最大深度）</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rowSpan="4">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Random Forest</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Algorithm</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（演算法）</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zh-TW" sz="12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同</a:t>
                      </a:r>
                      <a:r>
                        <a:rPr lang="en-US" altLang="zh-TW" sz="12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 </a:t>
                      </a:r>
                      <a:r>
                        <a:rPr lang="en-US" sz="12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Decision </a:t>
                      </a: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Tree  </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vMerge="1">
                  <a:txBody>
                    <a:bodyPr/>
                    <a:lstStyle/>
                    <a:p>
                      <a:endParaRPr lang="zh-TW" altLang="en-US"/>
                    </a:p>
                  </a:txBody>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Estimators</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（樹的數量）</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5</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vMerge="1">
                  <a:txBody>
                    <a:bodyPr/>
                    <a:lstStyle/>
                    <a:p>
                      <a:endParaRPr lang="zh-TW" altLang="en-US"/>
                    </a:p>
                  </a:txBody>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Criterion</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（分割規則）</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Gini</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vMerge="1">
                  <a:txBody>
                    <a:bodyPr/>
                    <a:lstStyle/>
                    <a:p>
                      <a:endParaRPr lang="zh-TW" altLang="en-US"/>
                    </a:p>
                  </a:txBody>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Max Depth</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（最大深度）</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267632">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KNN</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Neighbors</a:t>
                      </a:r>
                      <a:r>
                        <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（最近鄰數）</a:t>
                      </a:r>
                    </a:p>
                  </a:txBody>
                  <a:tcPr marL="54843" marR="54843" marT="54843" marB="54843"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6</a:t>
                      </a:r>
                      <a:endParaRPr lang="zh-TW" sz="12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8226" marR="8226" marT="8226" marB="8226"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Tree>
    <p:extLst>
      <p:ext uri="{BB962C8B-B14F-4D97-AF65-F5344CB8AC3E}">
        <p14:creationId xmlns:p14="http://schemas.microsoft.com/office/powerpoint/2010/main" val="3659553877"/>
      </p:ext>
    </p:extLst>
  </p:cSld>
  <p:clrMapOvr>
    <a:masterClrMapping/>
  </p:clrMapOvr>
  <p:transition>
    <p:fade thruBlk="1"/>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資料集</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16</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1" name="Google Shape;237;p16"/>
          <p:cNvSpPr txBox="1">
            <a:spLocks noGrp="1"/>
          </p:cNvSpPr>
          <p:nvPr>
            <p:ph type="body" idx="1"/>
          </p:nvPr>
        </p:nvSpPr>
        <p:spPr>
          <a:xfrm>
            <a:off x="96253" y="1392471"/>
            <a:ext cx="8289146" cy="3376300"/>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第二階段</a:t>
            </a:r>
            <a:r>
              <a:rPr lang="zh-TW"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目標：</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針對正常與異常流量</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進行預測分析。</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已</a:t>
            </a:r>
            <a:r>
              <a:rPr lang="zh-TW"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第一階段分類模型</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為</a:t>
            </a:r>
            <a:r>
              <a:rPr lang="zh-TW"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基礎</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，依照</a:t>
            </a:r>
            <a:r>
              <a:rPr lang="zh-TW" altLang="en-US" sz="14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每日請求數據</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重新分類成底下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4 </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個新類別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進行統計，共彙總出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395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天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4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類別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1580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筆記錄，作為第二階段異常流量預測資料集。</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正常請求（對應第一階段分類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1</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其它</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正常請求（對應第一階段分類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爬蟲</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正常請求（對應第一階段分類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5</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所有</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異常請求（對應第一階段分類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2</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4</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6 </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的合併</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003549480"/>
      </p:ext>
    </p:extLst>
  </p:cSld>
  <p:clrMapOvr>
    <a:masterClrMapping/>
  </p:clrMapOvr>
  <p:transition>
    <p:fade thruBlk="1"/>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實驗架構</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17</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1" name="Google Shape;237;p16"/>
          <p:cNvSpPr txBox="1">
            <a:spLocks noGrp="1"/>
          </p:cNvSpPr>
          <p:nvPr>
            <p:ph type="body" idx="1"/>
          </p:nvPr>
        </p:nvSpPr>
        <p:spPr>
          <a:xfrm>
            <a:off x="98367" y="1905011"/>
            <a:ext cx="5211727" cy="3002132"/>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一：深度學習模型與統計</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二：訊號分解結合深度學習</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三：訊號分解異常前處理結合深度學習</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7" name="圖片 16"/>
          <p:cNvPicPr/>
          <p:nvPr/>
        </p:nvPicPr>
        <p:blipFill>
          <a:blip r:embed="rId4"/>
          <a:stretch>
            <a:fillRect/>
          </a:stretch>
        </p:blipFill>
        <p:spPr>
          <a:xfrm>
            <a:off x="4895228" y="1964634"/>
            <a:ext cx="3954579" cy="3082532"/>
          </a:xfrm>
          <a:prstGeom prst="rect">
            <a:avLst/>
          </a:prstGeom>
        </p:spPr>
      </p:pic>
      <p:pic>
        <p:nvPicPr>
          <p:cNvPr id="19" name="圖片 18"/>
          <p:cNvPicPr/>
          <p:nvPr/>
        </p:nvPicPr>
        <p:blipFill>
          <a:blip r:embed="rId5"/>
          <a:stretch>
            <a:fillRect/>
          </a:stretch>
        </p:blipFill>
        <p:spPr>
          <a:xfrm>
            <a:off x="519153" y="2304345"/>
            <a:ext cx="3510950" cy="729808"/>
          </a:xfrm>
          <a:prstGeom prst="rect">
            <a:avLst/>
          </a:prstGeom>
        </p:spPr>
      </p:pic>
      <p:pic>
        <p:nvPicPr>
          <p:cNvPr id="20" name="圖片 19"/>
          <p:cNvPicPr/>
          <p:nvPr/>
        </p:nvPicPr>
        <p:blipFill>
          <a:blip r:embed="rId6"/>
          <a:stretch>
            <a:fillRect/>
          </a:stretch>
        </p:blipFill>
        <p:spPr>
          <a:xfrm>
            <a:off x="496541" y="3433487"/>
            <a:ext cx="4249038" cy="1176231"/>
          </a:xfrm>
          <a:prstGeom prst="rect">
            <a:avLst/>
          </a:prstGeom>
        </p:spPr>
      </p:pic>
      <p:sp>
        <p:nvSpPr>
          <p:cNvPr id="21" name="矩形 20"/>
          <p:cNvSpPr/>
          <p:nvPr/>
        </p:nvSpPr>
        <p:spPr>
          <a:xfrm>
            <a:off x="6455622" y="1683016"/>
            <a:ext cx="782587" cy="276999"/>
          </a:xfrm>
          <a:prstGeom prst="rect">
            <a:avLst/>
          </a:prstGeom>
        </p:spPr>
        <p:txBody>
          <a:bodyPr wrap="none">
            <a:spAutoFit/>
          </a:bodyPr>
          <a:lstStyle/>
          <a:p>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實驗三 ▼</a:t>
            </a:r>
            <a:endPar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endParaRPr>
          </a:p>
        </p:txBody>
      </p:sp>
      <p:sp>
        <p:nvSpPr>
          <p:cNvPr id="2" name="矩形 1"/>
          <p:cNvSpPr/>
          <p:nvPr/>
        </p:nvSpPr>
        <p:spPr>
          <a:xfrm>
            <a:off x="297726" y="1352205"/>
            <a:ext cx="8138130" cy="323165"/>
          </a:xfrm>
          <a:prstGeom prst="rect">
            <a:avLst/>
          </a:prstGeom>
        </p:spPr>
        <p:txBody>
          <a:bodyPr wrap="square">
            <a:spAutoFit/>
          </a:bodyPr>
          <a:lstStyle/>
          <a:p>
            <a:r>
              <a:rPr lang="zh-TW" altLang="en-US" sz="15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本階段目標，</a:t>
            </a:r>
            <a:r>
              <a:rPr lang="zh-TW" altLang="zh-TW" sz="15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透過</a:t>
            </a:r>
            <a:r>
              <a:rPr lang="zh-TW" altLang="zh-TW" sz="15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預測各類別隔日的請求數量，並找出最佳模型來當作最後</a:t>
            </a:r>
            <a:r>
              <a:rPr lang="zh-TW" altLang="zh-TW" sz="15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zh-TW" sz="150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異常預警模型</a:t>
            </a:r>
            <a:endParaRPr lang="zh-TW" altLang="en-US" sz="15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140155569"/>
      </p:ext>
    </p:extLst>
  </p:cSld>
  <p:clrMapOvr>
    <a:masterClrMapping/>
  </p:clrMapOvr>
  <p:transition>
    <p:fade thruBlk="1"/>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二</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評估</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指標</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18</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mc:AlternateContent xmlns:mc="http://schemas.openxmlformats.org/markup-compatibility/2006" xmlns:a14="http://schemas.microsoft.com/office/drawing/2010/main">
        <mc:Choice Requires="a14">
          <p:sp>
            <p:nvSpPr>
              <p:cNvPr id="11" name="Google Shape;237;p16"/>
              <p:cNvSpPr txBox="1">
                <a:spLocks noGrp="1"/>
              </p:cNvSpPr>
              <p:nvPr>
                <p:ph type="body" idx="1"/>
              </p:nvPr>
            </p:nvSpPr>
            <p:spPr>
              <a:xfrm>
                <a:off x="96253" y="1442224"/>
                <a:ext cx="8505054" cy="3194276"/>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平均絕對百分比誤差（</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Mean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Absolute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Percentage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Error , MAPE</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14:m>
                  <m:oMathPara xmlns:m="http://schemas.openxmlformats.org/officeDocument/2006/math">
                    <m:oMathParaPr>
                      <m:jc m:val="centerGroup"/>
                    </m:oMathParaPr>
                    <m:oMath xmlns:m="http://schemas.openxmlformats.org/officeDocument/2006/math">
                      <m:r>
                        <m:rPr>
                          <m:sty m:val="p"/>
                        </m:rPr>
                        <a:rPr lang="en-US" altLang="zh-TW" sz="1400">
                          <a:latin typeface="Cambria Math" panose="02040503050406030204" pitchFamily="18" charset="0"/>
                        </a:rPr>
                        <m:t>MAPE</m:t>
                      </m:r>
                      <m:r>
                        <a:rPr lang="en-US" altLang="zh-TW" sz="1400">
                          <a:latin typeface="Cambria Math" panose="02040503050406030204" pitchFamily="18" charset="0"/>
                        </a:rPr>
                        <m:t>  =  </m:t>
                      </m:r>
                      <m:f>
                        <m:fPr>
                          <m:ctrlPr>
                            <a:rPr lang="zh-TW" altLang="zh-TW" sz="1400" i="1">
                              <a:latin typeface="Cambria Math" panose="02040503050406030204" pitchFamily="18" charset="0"/>
                            </a:rPr>
                          </m:ctrlPr>
                        </m:fPr>
                        <m:num>
                          <m:r>
                            <a:rPr lang="en-US" altLang="zh-TW" sz="1400" i="1">
                              <a:latin typeface="Cambria Math" panose="02040503050406030204" pitchFamily="18" charset="0"/>
                            </a:rPr>
                            <m:t>1</m:t>
                          </m:r>
                        </m:num>
                        <m:den>
                          <m:r>
                            <a:rPr lang="en-US" altLang="zh-TW" sz="1400" i="1">
                              <a:latin typeface="Cambria Math" panose="02040503050406030204" pitchFamily="18" charset="0"/>
                            </a:rPr>
                            <m:t>𝑛</m:t>
                          </m:r>
                        </m:den>
                      </m:f>
                      <m:nary>
                        <m:naryPr>
                          <m:chr m:val="∑"/>
                          <m:ctrlPr>
                            <a:rPr lang="zh-TW" altLang="zh-TW" sz="1400" i="1">
                              <a:latin typeface="Cambria Math" panose="02040503050406030204" pitchFamily="18" charset="0"/>
                            </a:rPr>
                          </m:ctrlPr>
                        </m:naryPr>
                        <m:sub>
                          <m:r>
                            <a:rPr lang="en-US" altLang="zh-TW" sz="1400" i="1">
                              <a:latin typeface="Cambria Math" panose="02040503050406030204" pitchFamily="18" charset="0"/>
                            </a:rPr>
                            <m:t>𝑖</m:t>
                          </m:r>
                          <m:r>
                            <a:rPr lang="en-US" altLang="zh-TW" sz="1400" i="1">
                              <a:latin typeface="Cambria Math" panose="02040503050406030204" pitchFamily="18" charset="0"/>
                            </a:rPr>
                            <m:t>=0</m:t>
                          </m:r>
                        </m:sub>
                        <m:sup>
                          <m:r>
                            <a:rPr lang="en-US" altLang="zh-TW" sz="1400" i="1">
                              <a:latin typeface="Cambria Math" panose="02040503050406030204" pitchFamily="18" charset="0"/>
                            </a:rPr>
                            <m:t>𝑛</m:t>
                          </m:r>
                        </m:sup>
                        <m:e>
                          <m:d>
                            <m:dPr>
                              <m:begChr m:val="|"/>
                              <m:endChr m:val="|"/>
                              <m:ctrlPr>
                                <a:rPr lang="zh-TW" altLang="zh-TW" sz="1400" i="1">
                                  <a:latin typeface="Cambria Math" panose="02040503050406030204" pitchFamily="18" charset="0"/>
                                </a:rPr>
                              </m:ctrlPr>
                            </m:dPr>
                            <m:e>
                              <m:f>
                                <m:fPr>
                                  <m:ctrlPr>
                                    <a:rPr lang="zh-TW" altLang="zh-TW" sz="1400" i="1">
                                      <a:latin typeface="Cambria Math" panose="02040503050406030204" pitchFamily="18" charset="0"/>
                                    </a:rPr>
                                  </m:ctrlPr>
                                </m:fPr>
                                <m:num>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𝐴</m:t>
                                      </m:r>
                                    </m:e>
                                    <m:sub>
                                      <m:r>
                                        <a:rPr lang="en-US" altLang="zh-TW" sz="1400" i="1">
                                          <a:latin typeface="Cambria Math" panose="02040503050406030204" pitchFamily="18" charset="0"/>
                                        </a:rPr>
                                        <m:t>𝑖</m:t>
                                      </m:r>
                                    </m:sub>
                                  </m:sSub>
                                  <m:r>
                                    <a:rPr lang="en-US" altLang="zh-TW" sz="1400" i="1">
                                      <a:latin typeface="Cambria Math" panose="02040503050406030204" pitchFamily="18" charset="0"/>
                                    </a:rPr>
                                    <m:t>−</m:t>
                                  </m:r>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𝐹</m:t>
                                      </m:r>
                                    </m:e>
                                    <m:sub>
                                      <m:r>
                                        <a:rPr lang="en-US" altLang="zh-TW" sz="1400" i="1">
                                          <a:latin typeface="Cambria Math" panose="02040503050406030204" pitchFamily="18" charset="0"/>
                                        </a:rPr>
                                        <m:t>𝑖</m:t>
                                      </m:r>
                                    </m:sub>
                                  </m:sSub>
                                </m:num>
                                <m:den>
                                  <m:sSub>
                                    <m:sSubPr>
                                      <m:ctrlPr>
                                        <a:rPr lang="zh-TW" altLang="zh-TW" sz="1400" i="1">
                                          <a:latin typeface="Cambria Math" panose="02040503050406030204" pitchFamily="18" charset="0"/>
                                        </a:rPr>
                                      </m:ctrlPr>
                                    </m:sSubPr>
                                    <m:e>
                                      <m:r>
                                        <a:rPr lang="en-US" altLang="zh-TW" sz="1400" i="1">
                                          <a:latin typeface="Cambria Math" panose="02040503050406030204" pitchFamily="18" charset="0"/>
                                        </a:rPr>
                                        <m:t>𝐴</m:t>
                                      </m:r>
                                    </m:e>
                                    <m:sub>
                                      <m:r>
                                        <a:rPr lang="en-US" altLang="zh-TW" sz="1400" i="1">
                                          <a:latin typeface="Cambria Math" panose="02040503050406030204" pitchFamily="18" charset="0"/>
                                        </a:rPr>
                                        <m:t>𝑖</m:t>
                                      </m:r>
                                    </m:sub>
                                  </m:sSub>
                                </m:den>
                              </m:f>
                            </m:e>
                          </m:d>
                        </m:e>
                      </m:nary>
                      <m:r>
                        <a:rPr lang="en-US" altLang="zh-TW" sz="1400" i="1">
                          <a:latin typeface="Cambria Math" panose="02040503050406030204" pitchFamily="18" charset="0"/>
                        </a:rPr>
                        <m:t>  </m:t>
                      </m:r>
                      <m:r>
                        <a:rPr lang="zh-TW" altLang="zh-TW" sz="1400" i="1">
                          <a:latin typeface="Cambria Math" panose="02040503050406030204" pitchFamily="18" charset="0"/>
                        </a:rPr>
                        <m:t>，</m:t>
                      </m:r>
                      <m:r>
                        <a:rPr lang="zh-TW" altLang="zh-TW" sz="1400">
                          <a:latin typeface="Cambria Math" panose="02040503050406030204" pitchFamily="18" charset="0"/>
                        </a:rPr>
                        <m:t>其中</m:t>
                      </m:r>
                      <m:r>
                        <a:rPr lang="zh-TW" altLang="zh-TW" sz="1400">
                          <a:latin typeface="Cambria Math" panose="02040503050406030204" pitchFamily="18" charset="0"/>
                        </a:rPr>
                        <m:t> </m:t>
                      </m:r>
                      <m:r>
                        <a:rPr lang="en-US" altLang="zh-TW" sz="1400" i="1">
                          <a:latin typeface="Cambria Math" panose="02040503050406030204" pitchFamily="18" charset="0"/>
                        </a:rPr>
                        <m:t>𝑛</m:t>
                      </m:r>
                      <m:r>
                        <a:rPr lang="en-US" altLang="zh-TW" sz="1400">
                          <a:latin typeface="Cambria Math" panose="02040503050406030204" pitchFamily="18" charset="0"/>
                        </a:rPr>
                        <m:t> </m:t>
                      </m:r>
                      <m:r>
                        <a:rPr lang="zh-TW" altLang="zh-TW" sz="1400">
                          <a:latin typeface="Cambria Math" panose="02040503050406030204" pitchFamily="18" charset="0"/>
                        </a:rPr>
                        <m:t>：樣本數，</m:t>
                      </m:r>
                      <m:r>
                        <a:rPr lang="en-US" altLang="zh-TW" sz="1400" i="1">
                          <a:latin typeface="Cambria Math" panose="02040503050406030204" pitchFamily="18" charset="0"/>
                        </a:rPr>
                        <m:t>𝐴</m:t>
                      </m:r>
                      <m:r>
                        <a:rPr lang="zh-TW" altLang="zh-TW" sz="1400">
                          <a:latin typeface="Cambria Math" panose="02040503050406030204" pitchFamily="18" charset="0"/>
                        </a:rPr>
                        <m:t>：實際值，</m:t>
                      </m:r>
                      <m:r>
                        <a:rPr lang="en-US" altLang="zh-TW" sz="1400" i="1">
                          <a:latin typeface="Cambria Math" panose="02040503050406030204" pitchFamily="18" charset="0"/>
                        </a:rPr>
                        <m:t>𝐹</m:t>
                      </m:r>
                      <m:r>
                        <a:rPr lang="zh-TW" altLang="zh-TW" sz="1400">
                          <a:latin typeface="Cambria Math" panose="02040503050406030204" pitchFamily="18" charset="0"/>
                        </a:rPr>
                        <m:t>：預測值</m:t>
                      </m:r>
                    </m:oMath>
                  </m:oMathPara>
                </a14:m>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mc:Choice>
        <mc:Fallback xmlns="">
          <p:sp>
            <p:nvSpPr>
              <p:cNvPr id="11" name="Google Shape;237;p16"/>
              <p:cNvSpPr txBox="1">
                <a:spLocks noGrp="1" noRot="1" noChangeAspect="1" noMove="1" noResize="1" noEditPoints="1" noAdjustHandles="1" noChangeArrowheads="1" noChangeShapeType="1" noTextEdit="1"/>
              </p:cNvSpPr>
              <p:nvPr>
                <p:ph type="body" idx="1"/>
              </p:nvPr>
            </p:nvSpPr>
            <p:spPr>
              <a:xfrm>
                <a:off x="96253" y="1442224"/>
                <a:ext cx="8505054" cy="3194276"/>
              </a:xfrm>
              <a:prstGeom prst="rect">
                <a:avLst/>
              </a:prstGeom>
              <a:blipFill rotWithShape="0">
                <a:blip r:embed="rId4"/>
                <a:stretch>
                  <a:fillRect/>
                </a:stretch>
              </a:blipFill>
            </p:spPr>
            <p:txBody>
              <a:bodyPr/>
              <a:lstStyle/>
              <a:p>
                <a:r>
                  <a:rPr lang="zh-TW" altLang="en-US">
                    <a:noFill/>
                  </a:rPr>
                  <a:t> </a:t>
                </a:r>
              </a:p>
            </p:txBody>
          </p:sp>
        </mc:Fallback>
      </mc:AlternateContent>
    </p:spTree>
    <p:extLst>
      <p:ext uri="{BB962C8B-B14F-4D97-AF65-F5344CB8AC3E}">
        <p14:creationId xmlns:p14="http://schemas.microsoft.com/office/powerpoint/2010/main" val="3262235189"/>
      </p:ext>
    </p:extLst>
  </p:cSld>
  <p:clrMapOvr>
    <a:masterClrMapping/>
  </p:clrMapOvr>
  <p:transition>
    <p:fade thruBlk="1"/>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mtClean="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mtClean="0">
                <a:latin typeface="Arial Unicode MS" panose="020B0604020202020204" pitchFamily="34" charset="-120"/>
                <a:ea typeface="Arial Unicode MS" panose="020B0604020202020204" pitchFamily="34" charset="-120"/>
                <a:cs typeface="Arial Unicode MS" panose="020B0604020202020204" pitchFamily="34" charset="-120"/>
              </a:rPr>
              <a:t> 參數設置</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Arial Unicode MS" panose="020B0604020202020204" pitchFamily="34" charset="-120"/>
                <a:ea typeface="Arial Unicode MS" panose="020B0604020202020204" pitchFamily="34" charset="-120"/>
                <a:cs typeface="Arial Unicode MS" panose="020B0604020202020204" pitchFamily="34" charset="-120"/>
              </a:rPr>
              <a:t>19</a:t>
            </a:fld>
            <a:endParaRPr>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graphicFrame>
        <p:nvGraphicFramePr>
          <p:cNvPr id="2" name="表格 1"/>
          <p:cNvGraphicFramePr>
            <a:graphicFrameLocks noGrp="1"/>
          </p:cNvGraphicFramePr>
          <p:nvPr>
            <p:extLst>
              <p:ext uri="{D42A27DB-BD31-4B8C-83A1-F6EECF244321}">
                <p14:modId xmlns:p14="http://schemas.microsoft.com/office/powerpoint/2010/main" val="4274283913"/>
              </p:ext>
            </p:extLst>
          </p:nvPr>
        </p:nvGraphicFramePr>
        <p:xfrm>
          <a:off x="254861" y="1441616"/>
          <a:ext cx="3809471" cy="3621238"/>
        </p:xfrm>
        <a:graphic>
          <a:graphicData uri="http://schemas.openxmlformats.org/drawingml/2006/table">
            <a:tbl>
              <a:tblPr firstRow="1" firstCol="1" bandRow="1">
                <a:tableStyleId>{A4C0846C-ADC0-494F-811B-D64075ECC0F8}</a:tableStyleId>
              </a:tblPr>
              <a:tblGrid>
                <a:gridCol w="2702712"/>
                <a:gridCol w="1106759"/>
              </a:tblGrid>
              <a:tr h="185084">
                <a:tc>
                  <a:txBody>
                    <a:bodyPr/>
                    <a:lstStyle/>
                    <a:p>
                      <a:pPr algn="ctr" hangingPunct="0">
                        <a:spcBef>
                          <a:spcPts val="1200"/>
                        </a:spcBef>
                        <a:spcAft>
                          <a:spcPts val="60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參數名稱</a:t>
                      </a: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設定值</a:t>
                      </a: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Data Split Ratio(Training</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Validation</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Testing)</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8:1:1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Window Size</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14</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Learning Rate</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0.001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Loss Function</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MSE</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Optimizer</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Adam</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Batch Size</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14</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Epochs</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Early Stop</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50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LSTM Units</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Activation Function</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err="1">
                          <a:effectLst/>
                          <a:latin typeface="Arial Unicode MS" panose="020B0604020202020204" pitchFamily="34" charset="-120"/>
                          <a:ea typeface="Arial Unicode MS" panose="020B0604020202020204" pitchFamily="34" charset="-120"/>
                          <a:cs typeface="Arial Unicode MS" panose="020B0604020202020204" pitchFamily="34" charset="-120"/>
                        </a:rPr>
                        <a:t>Tanh</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Dense Layer 1 Units</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150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Dense Layer 2 Units</a:t>
                      </a:r>
                      <a:endPar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150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Conv1D Filters</a:t>
                      </a:r>
                      <a:endPar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7</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Kernel Size</a:t>
                      </a:r>
                      <a:endPar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2</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Conv1D Activation Function</a:t>
                      </a:r>
                      <a:endPar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err="1">
                          <a:effectLst/>
                          <a:latin typeface="Arial Unicode MS" panose="020B0604020202020204" pitchFamily="34" charset="-120"/>
                          <a:ea typeface="Arial Unicode MS" panose="020B0604020202020204" pitchFamily="34" charset="-120"/>
                          <a:cs typeface="Arial Unicode MS" panose="020B0604020202020204" pitchFamily="34" charset="-120"/>
                        </a:rPr>
                        <a:t>ReLU</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85084">
                <a:tc>
                  <a:txBody>
                    <a:bodyPr/>
                    <a:lstStyle/>
                    <a:p>
                      <a:pPr algn="ctr" hangingPunct="0">
                        <a:spcAft>
                          <a:spcPts val="0"/>
                        </a:spcAft>
                      </a:pPr>
                      <a:r>
                        <a:rPr lang="en-US" sz="900" kern="100" dirty="0" err="1">
                          <a:effectLst/>
                          <a:latin typeface="Arial Unicode MS" panose="020B0604020202020204" pitchFamily="34" charset="-120"/>
                          <a:ea typeface="Arial Unicode MS" panose="020B0604020202020204" pitchFamily="34" charset="-120"/>
                          <a:cs typeface="Arial Unicode MS" panose="020B0604020202020204" pitchFamily="34" charset="-120"/>
                        </a:rPr>
                        <a:t>MaxPooling</a:t>
                      </a: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 Pool Size</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37927" marR="37927" marT="37927" marB="37927"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2</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5689" marR="5689" marT="5689" marB="5689"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graphicFrame>
        <p:nvGraphicFramePr>
          <p:cNvPr id="4" name="表格 3"/>
          <p:cNvGraphicFramePr>
            <a:graphicFrameLocks noGrp="1"/>
          </p:cNvGraphicFramePr>
          <p:nvPr>
            <p:extLst>
              <p:ext uri="{D42A27DB-BD31-4B8C-83A1-F6EECF244321}">
                <p14:modId xmlns:p14="http://schemas.microsoft.com/office/powerpoint/2010/main" val="3393027995"/>
              </p:ext>
            </p:extLst>
          </p:nvPr>
        </p:nvGraphicFramePr>
        <p:xfrm>
          <a:off x="4248954" y="1261406"/>
          <a:ext cx="3951823" cy="1112194"/>
        </p:xfrm>
        <a:graphic>
          <a:graphicData uri="http://schemas.openxmlformats.org/drawingml/2006/table">
            <a:tbl>
              <a:tblPr firstRow="1" firstCol="1" bandRow="1">
                <a:tableStyleId>{A4C0846C-ADC0-494F-811B-D64075ECC0F8}</a:tableStyleId>
              </a:tblPr>
              <a:tblGrid>
                <a:gridCol w="1266682"/>
                <a:gridCol w="715019"/>
                <a:gridCol w="721895"/>
                <a:gridCol w="546956"/>
                <a:gridCol w="701271"/>
              </a:tblGrid>
              <a:tr h="220654">
                <a:tc>
                  <a:txBody>
                    <a:bodyPr/>
                    <a:lstStyle/>
                    <a:p>
                      <a:pPr algn="ctr" hangingPunct="0">
                        <a:spcBef>
                          <a:spcPts val="1200"/>
                        </a:spcBef>
                        <a:spcAft>
                          <a:spcPts val="60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參數名稱</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正常</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其它正常</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爬蟲正常</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異常請求</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291937">
                <a:tc>
                  <a:txBody>
                    <a:bodyPr/>
                    <a:lstStyle/>
                    <a:p>
                      <a:pPr algn="ctr" hangingPunct="0">
                        <a:spcAft>
                          <a:spcPts val="0"/>
                        </a:spcAft>
                      </a:pPr>
                      <a:r>
                        <a:rPr lang="en-US"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AR</a:t>
                      </a:r>
                      <a:r>
                        <a:rPr lang="zh-TW"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自我迴歸）</a:t>
                      </a:r>
                    </a:p>
                  </a:txBody>
                  <a:tcPr marL="63500" marR="63500" marT="63500" marB="63500" anchor="ctr">
                    <a:lnT w="12700" cap="flat" cmpd="sng" algn="ctr">
                      <a:solidFill>
                        <a:schemeClr val="tx1"/>
                      </a:solidFill>
                      <a:prstDash val="solid"/>
                      <a:round/>
                      <a:headEnd type="none" w="med" len="med"/>
                      <a:tailEnd type="none" w="med" len="med"/>
                    </a:lnT>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8</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T w="12700" cap="flat" cmpd="sng" algn="ctr">
                      <a:solidFill>
                        <a:schemeClr val="tx1"/>
                      </a:solidFill>
                      <a:prstDash val="solid"/>
                      <a:round/>
                      <a:headEnd type="none" w="med" len="med"/>
                      <a:tailEnd type="none" w="med" len="med"/>
                    </a:lnT>
                  </a:tcPr>
                </a:tc>
                <a:tc>
                  <a:txBody>
                    <a:bodyPr/>
                    <a:lstStyle/>
                    <a:p>
                      <a:pPr algn="ctr" hangingPunct="0">
                        <a:spcAft>
                          <a:spcPts val="0"/>
                        </a:spcAft>
                      </a:pPr>
                      <a:r>
                        <a:rPr lang="en-US" sz="1100" kern="100">
                          <a:effectLst/>
                          <a:latin typeface="Arial Unicode MS" panose="020B0604020202020204" pitchFamily="34" charset="-120"/>
                          <a:ea typeface="Arial Unicode MS" panose="020B0604020202020204" pitchFamily="34" charset="-120"/>
                          <a:cs typeface="Arial Unicode MS" panose="020B0604020202020204" pitchFamily="34" charset="-120"/>
                        </a:rPr>
                        <a:t>13</a:t>
                      </a:r>
                      <a:endParaRPr lang="zh-TW" sz="11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T w="12700" cap="flat" cmpd="sng" algn="ctr">
                      <a:solidFill>
                        <a:schemeClr val="tx1"/>
                      </a:solidFill>
                      <a:prstDash val="solid"/>
                      <a:round/>
                      <a:headEnd type="none" w="med" len="med"/>
                      <a:tailEnd type="none" w="med" len="med"/>
                    </a:lnT>
                  </a:tcPr>
                </a:tc>
              </a:tr>
              <a:tr h="291937">
                <a:tc>
                  <a:txBody>
                    <a:bodyPr/>
                    <a:lstStyle/>
                    <a:p>
                      <a:pPr algn="ctr" hangingPunct="0">
                        <a:spcAft>
                          <a:spcPts val="0"/>
                        </a:spcAft>
                      </a:pPr>
                      <a:r>
                        <a:rPr lang="en-US"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Differencing</a:t>
                      </a:r>
                      <a:r>
                        <a:rPr lang="zh-TW"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差分）</a:t>
                      </a:r>
                    </a:p>
                  </a:txBody>
                  <a:tcPr marL="63500" marR="63500" marT="63500" marB="63500"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r>
              <a:tr h="220654">
                <a:tc>
                  <a:txBody>
                    <a:bodyPr/>
                    <a:lstStyle/>
                    <a:p>
                      <a:pPr algn="ctr" hangingPunct="0">
                        <a:spcAft>
                          <a:spcPts val="0"/>
                        </a:spcAft>
                      </a:pPr>
                      <a:r>
                        <a:rPr lang="en-US"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MA</a:t>
                      </a:r>
                      <a:r>
                        <a:rPr lang="zh-TW"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移動平均數）</a:t>
                      </a:r>
                    </a:p>
                  </a:txBody>
                  <a:tcPr marL="63500" marR="63500" marT="63500" marB="63500" anchor="ctr"/>
                </a:tc>
                <a:tc>
                  <a:txBody>
                    <a:bodyPr/>
                    <a:lstStyle/>
                    <a:p>
                      <a:pPr algn="ctr" hangingPunct="0">
                        <a:spcAft>
                          <a:spcPts val="0"/>
                        </a:spcAft>
                      </a:pPr>
                      <a:r>
                        <a:rPr lang="en-US" sz="1100" kern="10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100" kern="10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14</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6</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tc>
              </a:tr>
            </a:tbl>
          </a:graphicData>
        </a:graphic>
      </p:graphicFrame>
      <p:sp>
        <p:nvSpPr>
          <p:cNvPr id="5" name="矩形 4"/>
          <p:cNvSpPr/>
          <p:nvPr/>
        </p:nvSpPr>
        <p:spPr>
          <a:xfrm>
            <a:off x="6679207" y="914839"/>
            <a:ext cx="1521570" cy="307777"/>
          </a:xfrm>
          <a:prstGeom prst="rect">
            <a:avLst/>
          </a:prstGeom>
        </p:spPr>
        <p:txBody>
          <a:bodyPr wrap="none">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A</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RIMA</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參數設置</a:t>
            </a:r>
          </a:p>
        </p:txBody>
      </p:sp>
      <p:sp>
        <p:nvSpPr>
          <p:cNvPr id="6" name="矩形 5"/>
          <p:cNvSpPr/>
          <p:nvPr/>
        </p:nvSpPr>
        <p:spPr>
          <a:xfrm>
            <a:off x="1081765" y="1133839"/>
            <a:ext cx="1980029" cy="307777"/>
          </a:xfrm>
          <a:prstGeom prst="rect">
            <a:avLst/>
          </a:prstGeom>
        </p:spPr>
        <p:txBody>
          <a:bodyPr wrap="none">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深度學習模型參數</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設置</a:t>
            </a:r>
          </a:p>
        </p:txBody>
      </p:sp>
      <p:graphicFrame>
        <p:nvGraphicFramePr>
          <p:cNvPr id="7" name="表格 6"/>
          <p:cNvGraphicFramePr>
            <a:graphicFrameLocks noGrp="1"/>
          </p:cNvGraphicFramePr>
          <p:nvPr>
            <p:extLst>
              <p:ext uri="{D42A27DB-BD31-4B8C-83A1-F6EECF244321}">
                <p14:modId xmlns:p14="http://schemas.microsoft.com/office/powerpoint/2010/main" val="1152385754"/>
              </p:ext>
            </p:extLst>
          </p:nvPr>
        </p:nvGraphicFramePr>
        <p:xfrm>
          <a:off x="4248954" y="2690981"/>
          <a:ext cx="3951823" cy="2377440"/>
        </p:xfrm>
        <a:graphic>
          <a:graphicData uri="http://schemas.openxmlformats.org/drawingml/2006/table">
            <a:tbl>
              <a:tblPr firstRow="1" firstCol="1" bandRow="1">
                <a:tableStyleId>{A4C0846C-ADC0-494F-811B-D64075ECC0F8}</a:tableStyleId>
              </a:tblPr>
              <a:tblGrid>
                <a:gridCol w="2223806"/>
                <a:gridCol w="643785"/>
                <a:gridCol w="1084232"/>
              </a:tblGrid>
              <a:tr h="195798">
                <a:tc>
                  <a:txBody>
                    <a:bodyPr/>
                    <a:lstStyle/>
                    <a:p>
                      <a:pPr algn="ctr" hangingPunct="0">
                        <a:spcBef>
                          <a:spcPts val="1200"/>
                        </a:spcBef>
                        <a:spcAft>
                          <a:spcPts val="60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參數名稱</a:t>
                      </a:r>
                    </a:p>
                  </a:txBody>
                  <a:tcPr marL="63500" marR="63500" marT="63500" marB="6350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設定值</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設定依據</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1">
                        <a:lumMod val="20000"/>
                        <a:lumOff val="80000"/>
                      </a:schemeClr>
                    </a:solidFill>
                  </a:tcPr>
                </a:tc>
              </a:tr>
              <a:tr h="195798">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alpha</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（平滑程度）</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rowSpan="5">
                  <a:txBody>
                    <a:bodyPr/>
                    <a:lstStyle/>
                    <a:p>
                      <a:pPr algn="ctr" hangingPunct="0">
                        <a:spcAft>
                          <a:spcPts val="0"/>
                        </a:spcAft>
                      </a:pPr>
                      <a:r>
                        <a:rPr lang="zh-TW" sz="900" kern="100" dirty="0" smtClean="0">
                          <a:effectLst/>
                          <a:latin typeface="Arial Unicode MS" panose="020B0604020202020204" pitchFamily="34" charset="-120"/>
                          <a:ea typeface="Arial Unicode MS" panose="020B0604020202020204" pitchFamily="34" charset="-120"/>
                          <a:cs typeface="Arial Unicode MS" panose="020B0604020202020204" pitchFamily="34" charset="-120"/>
                        </a:rPr>
                        <a:t>蔡宗儀</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798">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tau </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（二次懲罰因子）</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r>
              <a:tr h="195798">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DC</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（直流分量）</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0</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r>
              <a:tr h="195798">
                <a:tc>
                  <a:txBody>
                    <a:bodyPr/>
                    <a:lstStyle/>
                    <a:p>
                      <a:pPr algn="ctr" hangingPunct="0">
                        <a:spcAft>
                          <a:spcPts val="0"/>
                        </a:spcAft>
                      </a:pPr>
                      <a:r>
                        <a:rPr lang="en-US" sz="900" kern="100" dirty="0" err="1">
                          <a:effectLst/>
                          <a:latin typeface="Arial Unicode MS" panose="020B0604020202020204" pitchFamily="34" charset="-120"/>
                          <a:ea typeface="Arial Unicode MS" panose="020B0604020202020204" pitchFamily="34" charset="-120"/>
                          <a:cs typeface="Arial Unicode MS" panose="020B0604020202020204" pitchFamily="34" charset="-120"/>
                        </a:rPr>
                        <a:t>init</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（初始頻率）</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a:p>
                  </a:txBody>
                  <a:tcPr/>
                </a:tc>
              </a:tr>
              <a:tr h="195798">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tol</a:t>
                      </a:r>
                      <a:r>
                        <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rPr>
                        <a:t>（收斂容忍度）</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1e-6</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vMerge="1">
                  <a:txBody>
                    <a:bodyPr/>
                    <a:lstStyle/>
                    <a:p>
                      <a:endParaRPr lang="zh-TW" altLang="en-US" dirty="0"/>
                    </a:p>
                  </a:txBody>
                  <a:tcPr/>
                </a:tc>
              </a:tr>
              <a:tr h="195798">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K</a:t>
                      </a:r>
                      <a:r>
                        <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rPr>
                        <a:t>（實驗二深度學習模型分解的數量）</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8</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參考</a:t>
                      </a: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EMD</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EEMD</a:t>
                      </a:r>
                      <a:endPar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798">
                <a:tc>
                  <a:txBody>
                    <a:bodyPr/>
                    <a:lstStyle/>
                    <a:p>
                      <a:pPr algn="ctr" hangingPunct="0">
                        <a:spcAft>
                          <a:spcPts val="0"/>
                        </a:spcAft>
                      </a:pPr>
                      <a:r>
                        <a:rPr lang="en-US" sz="900" kern="100">
                          <a:effectLst/>
                          <a:latin typeface="Arial Unicode MS" panose="020B0604020202020204" pitchFamily="34" charset="-120"/>
                          <a:ea typeface="Arial Unicode MS" panose="020B0604020202020204" pitchFamily="34" charset="-120"/>
                          <a:cs typeface="Arial Unicode MS" panose="020B0604020202020204" pitchFamily="34" charset="-120"/>
                        </a:rPr>
                        <a:t>K</a:t>
                      </a:r>
                      <a:r>
                        <a:rPr lang="zh-TW" sz="900" kern="100">
                          <a:effectLst/>
                          <a:latin typeface="Arial Unicode MS" panose="020B0604020202020204" pitchFamily="34" charset="-120"/>
                          <a:ea typeface="Arial Unicode MS" panose="020B0604020202020204" pitchFamily="34" charset="-120"/>
                          <a:cs typeface="Arial Unicode MS" panose="020B0604020202020204" pitchFamily="34" charset="-120"/>
                        </a:rPr>
                        <a:t>（實驗三異常前處理分解的數量）</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8</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同實驗二</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r h="195798">
                <a:tc>
                  <a:txBody>
                    <a:bodyPr/>
                    <a:lstStyle/>
                    <a:p>
                      <a:pPr algn="ctr" hangingPunct="0">
                        <a:spcAft>
                          <a:spcPts val="0"/>
                        </a:spcAft>
                      </a:pPr>
                      <a:r>
                        <a:rPr lang="en-US"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K</a:t>
                      </a: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（實驗三深度學習模型分解的數量）</a:t>
                      </a:r>
                    </a:p>
                  </a:txBody>
                  <a:tcPr marL="63500" marR="63500" marT="63500" marB="63500">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en-US"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3</a:t>
                      </a:r>
                      <a:endParaRPr lang="zh-TW" sz="1100" kern="100" dirty="0">
                        <a:effectLst/>
                        <a:latin typeface="Arial Unicode MS" panose="020B0604020202020204" pitchFamily="34" charset="-120"/>
                        <a:ea typeface="Arial Unicode MS" panose="020B0604020202020204" pitchFamily="34" charset="-120"/>
                        <a:cs typeface="Arial Unicode MS" panose="020B0604020202020204" pitchFamily="34" charset="-120"/>
                      </a:endParaRP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c>
                  <a:txBody>
                    <a:bodyPr/>
                    <a:lstStyle/>
                    <a:p>
                      <a:pPr algn="ctr" hangingPunct="0">
                        <a:spcAft>
                          <a:spcPts val="0"/>
                        </a:spcAft>
                      </a:pPr>
                      <a:r>
                        <a:rPr lang="zh-TW" sz="900" kern="100" dirty="0">
                          <a:effectLst/>
                          <a:latin typeface="Arial Unicode MS" panose="020B0604020202020204" pitchFamily="34" charset="-120"/>
                          <a:ea typeface="Arial Unicode MS" panose="020B0604020202020204" pitchFamily="34" charset="-120"/>
                          <a:cs typeface="Arial Unicode MS" panose="020B0604020202020204" pitchFamily="34" charset="-120"/>
                        </a:rPr>
                        <a:t>試誤法</a:t>
                      </a:r>
                    </a:p>
                  </a:txBody>
                  <a:tcPr marL="9525" marR="9525" marT="9525" marB="9525"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tcPr>
                </a:tc>
              </a:tr>
            </a:tbl>
          </a:graphicData>
        </a:graphic>
      </p:graphicFrame>
      <p:sp>
        <p:nvSpPr>
          <p:cNvPr id="16" name="矩形 15"/>
          <p:cNvSpPr/>
          <p:nvPr/>
        </p:nvSpPr>
        <p:spPr>
          <a:xfrm>
            <a:off x="6833937" y="2383204"/>
            <a:ext cx="1366839" cy="307777"/>
          </a:xfrm>
          <a:prstGeom prst="rect">
            <a:avLst/>
          </a:prstGeom>
        </p:spPr>
        <p:txBody>
          <a:bodyPr wrap="square">
            <a:spAutoFit/>
          </a:bodyPr>
          <a:lstStyle/>
          <a:p>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參數</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設置</a:t>
            </a:r>
          </a:p>
        </p:txBody>
      </p:sp>
    </p:spTree>
    <p:extLst>
      <p:ext uri="{BB962C8B-B14F-4D97-AF65-F5344CB8AC3E}">
        <p14:creationId xmlns:p14="http://schemas.microsoft.com/office/powerpoint/2010/main" val="3213313570"/>
      </p:ext>
    </p:extLst>
  </p:cSld>
  <p:clrMapOvr>
    <a:masterClrMapping/>
  </p:clrMapOvr>
  <p:transition>
    <p:fade thruBlk="1"/>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字版面配置區 4"/>
          <p:cNvSpPr>
            <a:spLocks noGrp="1"/>
          </p:cNvSpPr>
          <p:nvPr>
            <p:ph type="body" idx="1"/>
          </p:nvPr>
        </p:nvSpPr>
        <p:spPr/>
        <p:txBody>
          <a:bodyPr/>
          <a:lstStyle/>
          <a:p>
            <a:endParaRPr lang="zh-TW" altLang="en-US" dirty="0"/>
          </a:p>
        </p:txBody>
      </p:sp>
      <p:sp>
        <p:nvSpPr>
          <p:cNvPr id="4" name="投影片編號版面配置區 3"/>
          <p:cNvSpPr>
            <a:spLocks noGrp="1"/>
          </p:cNvSpPr>
          <p:nvPr>
            <p:ph type="sldNum" idx="12"/>
          </p:nvPr>
        </p:nvSpPr>
        <p:spPr/>
        <p:txBody>
          <a:bodyPr/>
          <a:lstStyle/>
          <a:p>
            <a:pPr marL="0" lvl="0" indent="0">
              <a:spcBef>
                <a:spcPts val="0"/>
              </a:spcBef>
              <a:spcAft>
                <a:spcPts val="0"/>
              </a:spcAft>
              <a:buNone/>
            </a:pPr>
            <a:fld id="{00000000-1234-1234-1234-123412341234}" type="slidenum">
              <a:rPr lang="en" smtClean="0"/>
              <a:t>2</a:t>
            </a:fld>
            <a:endParaRPr lang="en"/>
          </a:p>
        </p:txBody>
      </p:sp>
      <p:sp>
        <p:nvSpPr>
          <p:cNvPr id="7" name="Google Shape;237;p16"/>
          <p:cNvSpPr txBox="1">
            <a:spLocks/>
          </p:cNvSpPr>
          <p:nvPr/>
        </p:nvSpPr>
        <p:spPr>
          <a:xfrm>
            <a:off x="387007" y="892629"/>
            <a:ext cx="7666424" cy="3419312"/>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228600" algn="l" rtl="0">
              <a:lnSpc>
                <a:spcPct val="100000"/>
              </a:lnSpc>
              <a:spcBef>
                <a:spcPts val="0"/>
              </a:spcBef>
              <a:spcAft>
                <a:spcPts val="0"/>
              </a:spcAft>
              <a:buClr>
                <a:srgbClr val="C7D3E6"/>
              </a:buClr>
              <a:buSzPts val="1300"/>
              <a:buFont typeface="Roboto Condensed Light"/>
              <a:buNone/>
              <a:defRPr sz="13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419100" indent="-342900">
              <a:lnSpc>
                <a:spcPct val="150000"/>
              </a:lnSpc>
              <a:buClr>
                <a:schemeClr val="accent1"/>
              </a:buClr>
              <a:buSzPct val="100000"/>
              <a:buFont typeface="Arial" panose="020B0604020202020204" pitchFamily="34" charset="0"/>
              <a:buChar char="•"/>
            </a:pP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第一章、緒論 </a:t>
            </a:r>
            <a:endPar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419100" indent="-342900">
              <a:lnSpc>
                <a:spcPct val="150000"/>
              </a:lnSpc>
              <a:buClr>
                <a:schemeClr val="accent1"/>
              </a:buClr>
              <a:buSzPct val="100000"/>
              <a:buFont typeface="Arial" panose="020B0604020202020204" pitchFamily="34" charset="0"/>
              <a:buChar char="•"/>
            </a:pP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第二章、文獻探討</a:t>
            </a:r>
            <a:endPar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419100" indent="-342900">
              <a:lnSpc>
                <a:spcPct val="150000"/>
              </a:lnSpc>
              <a:buClr>
                <a:schemeClr val="accent1"/>
              </a:buClr>
              <a:buSzPct val="100000"/>
              <a:buFont typeface="Arial" panose="020B0604020202020204" pitchFamily="34" charset="0"/>
              <a:buChar char="•"/>
            </a:pP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第三章</a:t>
            </a: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、研究</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方法與實驗設計</a:t>
            </a:r>
            <a:endPar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419100" indent="-342900">
              <a:lnSpc>
                <a:spcPct val="150000"/>
              </a:lnSpc>
              <a:buClr>
                <a:schemeClr val="accent1"/>
              </a:buClr>
              <a:buSzPct val="100000"/>
              <a:buFont typeface="Arial" panose="020B0604020202020204" pitchFamily="34" charset="0"/>
              <a:buChar char="•"/>
            </a:pP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第四章</a:t>
            </a: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、研究</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結果與討論</a:t>
            </a:r>
            <a:endPar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419100" indent="-342900">
              <a:lnSpc>
                <a:spcPct val="150000"/>
              </a:lnSpc>
              <a:buClr>
                <a:schemeClr val="accent1"/>
              </a:buClr>
              <a:buSzPct val="100000"/>
              <a:buFont typeface="Arial" panose="020B0604020202020204" pitchFamily="34" charset="0"/>
              <a:buChar char="•"/>
            </a:pP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第五章</a:t>
            </a: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、結論</a:t>
            </a:r>
            <a:endPar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8" name="Google Shape;236;p16"/>
          <p:cNvSpPr txBox="1">
            <a:spLocks/>
          </p:cNvSpPr>
          <p:nvPr/>
        </p:nvSpPr>
        <p:spPr>
          <a:xfrm>
            <a:off x="153875" y="196632"/>
            <a:ext cx="1754754" cy="304111"/>
          </a:xfrm>
          <a:prstGeom prst="rect">
            <a:avLst/>
          </a:prstGeom>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r>
              <a:rPr lang="en-US" altLang="zh-TW" dirty="0" smtClean="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rPr>
              <a:t>Outline</a:t>
            </a:r>
            <a:endParaRPr lang="zh-TW" altLang="en-US" dirty="0">
              <a:solidFill>
                <a:schemeClr val="bg1"/>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037941556"/>
      </p:ext>
    </p:extLst>
  </p:cSld>
  <p:clrMapOvr>
    <a:masterClrMapping/>
  </p:clrMapOvr>
  <p:transition>
    <p:fade thruBlk="1"/>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第三階段 </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 實驗架構</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7" name="Google Shape;237;p16"/>
          <p:cNvSpPr txBox="1">
            <a:spLocks noGrp="1"/>
          </p:cNvSpPr>
          <p:nvPr>
            <p:ph type="body" idx="1"/>
          </p:nvPr>
        </p:nvSpPr>
        <p:spPr>
          <a:xfrm>
            <a:off x="387007" y="1459684"/>
            <a:ext cx="6238279" cy="3271707"/>
          </a:xfrm>
          <a:prstGeom prst="rect">
            <a:avLst/>
          </a:prstGeom>
        </p:spPr>
        <p:txBody>
          <a:bodyPr spcFirstLastPara="1" wrap="square" lIns="91425" tIns="91425" rIns="91425" bIns="91425" anchor="ctr" anchorCtr="0">
            <a:noAutofit/>
          </a:bodyPr>
          <a:lstStyle/>
          <a:p>
            <a:pPr marL="76200" indent="0">
              <a:lnSpc>
                <a:spcPct val="150000"/>
              </a:lnSpc>
              <a:buNone/>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結合</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兩階段</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將 </a:t>
            </a:r>
            <a:r>
              <a:rPr lang="en-US" altLang="zh-TW"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Log </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進行</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分類</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並</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預測各分類流量</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，並使用 </a:t>
            </a:r>
            <a:r>
              <a:rPr lang="en-US" altLang="zh-TW"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異常前處理</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後</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的平均絕對誤差（</a:t>
            </a:r>
            <a:r>
              <a:rPr lang="en-US" altLang="zh-TW"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Mean Absolute Error, MAE</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）當作</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閾</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值</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進行異常</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判定</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，最終將結果</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即時呈現在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Dashboard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及發送</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通知</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20</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pic>
        <p:nvPicPr>
          <p:cNvPr id="5" name="圖片 4"/>
          <p:cNvPicPr>
            <a:picLocks noChangeAspect="1"/>
          </p:cNvPicPr>
          <p:nvPr/>
        </p:nvPicPr>
        <p:blipFill>
          <a:blip r:embed="rId4"/>
          <a:stretch>
            <a:fillRect/>
          </a:stretch>
        </p:blipFill>
        <p:spPr>
          <a:xfrm>
            <a:off x="6736004" y="392575"/>
            <a:ext cx="2369396" cy="4651037"/>
          </a:xfrm>
          <a:prstGeom prst="rect">
            <a:avLst/>
          </a:prstGeom>
        </p:spPr>
      </p:pic>
    </p:spTree>
    <p:extLst>
      <p:ext uri="{BB962C8B-B14F-4D97-AF65-F5344CB8AC3E}">
        <p14:creationId xmlns:p14="http://schemas.microsoft.com/office/powerpoint/2010/main" val="2432215770"/>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研究結果與討</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論</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21</a:t>
            </a:fld>
            <a:endParaRPr>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US" altLang="zh-TW" sz="12000" b="1" dirty="0" smtClean="0">
                <a:solidFill>
                  <a:srgbClr val="3F5378"/>
                </a:solidFill>
                <a:latin typeface="+mj-lt"/>
                <a:ea typeface="Roboto Condensed"/>
                <a:cs typeface="Roboto Condensed"/>
                <a:sym typeface="Roboto Condensed"/>
              </a:rPr>
              <a:t>4</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B6DC5ECA-80DA-4B05-93C7-F4C4079AFD84}"/>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extLst>
      <p:ext uri="{BB962C8B-B14F-4D97-AF65-F5344CB8AC3E}">
        <p14:creationId xmlns:p14="http://schemas.microsoft.com/office/powerpoint/2010/main" val="1112706328"/>
      </p:ext>
    </p:extLst>
  </p:cSld>
  <p:clrMapOvr>
    <a:masterClrMapping/>
  </p:clrMapOvr>
  <p:transition>
    <p:fade thruBlk="1"/>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實驗結果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(1/3)</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437124"/>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22</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2" name="Google Shape;237;p16"/>
          <p:cNvSpPr txBox="1">
            <a:spLocks noGrp="1"/>
          </p:cNvSpPr>
          <p:nvPr>
            <p:ph type="body" idx="1"/>
          </p:nvPr>
        </p:nvSpPr>
        <p:spPr>
          <a:xfrm>
            <a:off x="224381" y="1055588"/>
            <a:ext cx="8317209" cy="1155976"/>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第一階段的實驗結果顯示，五種模型的各項評估指標都到達了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99</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KNN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爬蟲</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正常的類別辨識</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上表現最</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佳</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但在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API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類別略差</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4" name="圖片 3"/>
          <p:cNvPicPr>
            <a:picLocks noChangeAspect="1"/>
          </p:cNvPicPr>
          <p:nvPr/>
        </p:nvPicPr>
        <p:blipFill>
          <a:blip r:embed="rId4"/>
          <a:stretch>
            <a:fillRect/>
          </a:stretch>
        </p:blipFill>
        <p:spPr>
          <a:xfrm>
            <a:off x="254861" y="2111723"/>
            <a:ext cx="8612223" cy="2447229"/>
          </a:xfrm>
          <a:prstGeom prst="rect">
            <a:avLst/>
          </a:prstGeom>
          <a:ln>
            <a:solidFill>
              <a:schemeClr val="accent1"/>
            </a:solidFill>
          </a:ln>
        </p:spPr>
      </p:pic>
      <p:pic>
        <p:nvPicPr>
          <p:cNvPr id="16" name="圖片 1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795" y="2916287"/>
            <a:ext cx="296815" cy="296815"/>
          </a:xfrm>
          <a:prstGeom prst="rect">
            <a:avLst/>
          </a:prstGeom>
        </p:spPr>
      </p:pic>
      <p:pic>
        <p:nvPicPr>
          <p:cNvPr id="18" name="圖片 1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745400" y="3820964"/>
            <a:ext cx="391860" cy="391860"/>
          </a:xfrm>
          <a:prstGeom prst="rect">
            <a:avLst/>
          </a:prstGeom>
        </p:spPr>
      </p:pic>
      <p:sp>
        <p:nvSpPr>
          <p:cNvPr id="2" name="矩形 1"/>
          <p:cNvSpPr/>
          <p:nvPr/>
        </p:nvSpPr>
        <p:spPr>
          <a:xfrm>
            <a:off x="2696609" y="2910805"/>
            <a:ext cx="1082348" cy="307777"/>
          </a:xfrm>
          <a:prstGeom prst="rect">
            <a:avLst/>
          </a:prstGeom>
        </p:spPr>
        <p:txBody>
          <a:bodyPr wrap="none">
            <a:spAutoFit/>
          </a:bodyPr>
          <a:lstStyle/>
          <a:p>
            <a:r>
              <a:rPr lang="en-US" altLang="zh-TW" dirty="0" smtClean="0">
                <a:solidFill>
                  <a:srgbClr val="FF6A6A"/>
                </a:solidFill>
              </a:rPr>
              <a:t>CART </a:t>
            </a:r>
            <a:r>
              <a:rPr lang="zh-TW" altLang="en-US" dirty="0" smtClean="0">
                <a:solidFill>
                  <a:srgbClr val="FF6A6A"/>
                </a:solidFill>
              </a:rPr>
              <a:t>算法</a:t>
            </a:r>
            <a:endParaRPr lang="zh-TW" altLang="en-US" dirty="0">
              <a:solidFill>
                <a:srgbClr val="FF6A6A"/>
              </a:solidFill>
            </a:endParaRPr>
          </a:p>
        </p:txBody>
      </p:sp>
      <p:sp>
        <p:nvSpPr>
          <p:cNvPr id="17" name="矩形 16"/>
          <p:cNvSpPr/>
          <p:nvPr/>
        </p:nvSpPr>
        <p:spPr>
          <a:xfrm>
            <a:off x="2696609" y="3239209"/>
            <a:ext cx="1082348" cy="307777"/>
          </a:xfrm>
          <a:prstGeom prst="rect">
            <a:avLst/>
          </a:prstGeom>
        </p:spPr>
        <p:txBody>
          <a:bodyPr wrap="none">
            <a:spAutoFit/>
          </a:bodyPr>
          <a:lstStyle/>
          <a:p>
            <a:r>
              <a:rPr lang="en-US" altLang="zh-TW" dirty="0" smtClean="0">
                <a:solidFill>
                  <a:srgbClr val="FF6A6A"/>
                </a:solidFill>
              </a:rPr>
              <a:t>CART </a:t>
            </a:r>
            <a:r>
              <a:rPr lang="zh-TW" altLang="en-US" dirty="0" smtClean="0">
                <a:solidFill>
                  <a:srgbClr val="FF6A6A"/>
                </a:solidFill>
              </a:rPr>
              <a:t>算法</a:t>
            </a:r>
            <a:endParaRPr lang="zh-TW" altLang="en-US" dirty="0">
              <a:solidFill>
                <a:srgbClr val="FF6A6A"/>
              </a:solidFill>
            </a:endParaRPr>
          </a:p>
        </p:txBody>
      </p:sp>
      <p:sp>
        <p:nvSpPr>
          <p:cNvPr id="5" name="矩形 4"/>
          <p:cNvSpPr/>
          <p:nvPr/>
        </p:nvSpPr>
        <p:spPr>
          <a:xfrm>
            <a:off x="224380" y="4579579"/>
            <a:ext cx="8317209" cy="415498"/>
          </a:xfrm>
          <a:prstGeom prst="rect">
            <a:avLst/>
          </a:prstGeom>
        </p:spPr>
        <p:txBody>
          <a:bodyPr wrap="square">
            <a:spAutoFit/>
          </a:bodyPr>
          <a:lstStyle/>
          <a:p>
            <a:pPr marL="76200" indent="0">
              <a:lnSpc>
                <a:spcPct val="150000"/>
              </a:lnSpc>
              <a:buClr>
                <a:schemeClr val="accent1"/>
              </a:buClr>
              <a:buSzPct val="100000"/>
              <a:buNone/>
            </a:pPr>
            <a:r>
              <a:rPr lang="zh-TW" altLang="en-US" b="1"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在即時性的應用情境下，最終選擇效率與準確性兼顧的 </a:t>
            </a:r>
            <a:r>
              <a:rPr lang="en-US" altLang="zh-TW" b="1"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Decision Tree </a:t>
            </a:r>
            <a:r>
              <a:rPr lang="zh-TW" altLang="en-US" b="1"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作為第一階段的最終分類模型。</a:t>
            </a:r>
          </a:p>
        </p:txBody>
      </p:sp>
    </p:spTree>
    <p:extLst>
      <p:ext uri="{BB962C8B-B14F-4D97-AF65-F5344CB8AC3E}">
        <p14:creationId xmlns:p14="http://schemas.microsoft.com/office/powerpoint/2010/main" val="2353701860"/>
      </p:ext>
    </p:extLst>
  </p:cSld>
  <p:clrMapOvr>
    <a:masterClrMapping/>
  </p:clrMapOvr>
  <p:transition>
    <p:fade thruBlk="1"/>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實驗結果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(2/3)</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23</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sp>
        <p:nvSpPr>
          <p:cNvPr id="12" name="Google Shape;237;p16"/>
          <p:cNvSpPr txBox="1">
            <a:spLocks noGrp="1"/>
          </p:cNvSpPr>
          <p:nvPr>
            <p:ph type="body" idx="1"/>
          </p:nvPr>
        </p:nvSpPr>
        <p:spPr>
          <a:xfrm>
            <a:off x="224381" y="1260493"/>
            <a:ext cx="8317209" cy="3590907"/>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準確率</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KNN</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表現最佳</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，其四項指標平均皆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達 </a:t>
            </a:r>
            <a:r>
              <a:rPr lang="en-US" altLang="zh-TW"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0.9958</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以上。</a:t>
            </a: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CART </a:t>
            </a: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演算法</a:t>
            </a:r>
            <a:endParaRPr lang="en-US" altLang="zh-TW"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Decision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Tree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Random Forest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因為皆採用相同算法，表現並無明顯差異 。</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集成投票法</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軟</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投票表現略優於硬投票，但整體仍不如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KNN</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執行效率</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KNN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因為需要計算大量距離，因此執行時間偏高，也拖累了包含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KNN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的投票集成模型。</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9" name="圖片 8" descr="圖片 12">
            <a:hlinkClick r:id="rId4" action="ppaction://hlinksldjump"/>
          </p:cNvPr>
          <p:cNvPicPr>
            <a:picLocks noChangeAspect="1"/>
          </p:cNvPicPr>
          <p:nvPr/>
        </p:nvPicPr>
        <p:blipFill>
          <a:blip r:embed="rId5"/>
          <a:stretch>
            <a:fillRect/>
          </a:stretch>
        </p:blipFill>
        <p:spPr>
          <a:xfrm>
            <a:off x="6545917" y="833987"/>
            <a:ext cx="221759" cy="221759"/>
          </a:xfrm>
          <a:prstGeom prst="rect">
            <a:avLst/>
          </a:prstGeom>
          <a:ln w="12700">
            <a:miter lim="400000"/>
          </a:ln>
        </p:spPr>
      </p:pic>
      <p:sp>
        <p:nvSpPr>
          <p:cNvPr id="10" name="矩形 9"/>
          <p:cNvSpPr/>
          <p:nvPr/>
        </p:nvSpPr>
        <p:spPr>
          <a:xfrm>
            <a:off x="6767676" y="790977"/>
            <a:ext cx="1669047" cy="307777"/>
          </a:xfrm>
          <a:prstGeom prst="rect">
            <a:avLst/>
          </a:prstGeom>
        </p:spPr>
        <p:txBody>
          <a:bodyPr wrap="none">
            <a:spAutoFit/>
          </a:bodyPr>
          <a:lstStyle/>
          <a:p>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Hard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&amp; </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Soft Voting</a:t>
            </a:r>
            <a:endParaRPr lang="zh-TW" altLang="en-US" dirty="0"/>
          </a:p>
        </p:txBody>
      </p:sp>
    </p:spTree>
    <p:extLst>
      <p:ext uri="{BB962C8B-B14F-4D97-AF65-F5344CB8AC3E}">
        <p14:creationId xmlns:p14="http://schemas.microsoft.com/office/powerpoint/2010/main" val="4003698297"/>
      </p:ext>
    </p:extLst>
  </p:cSld>
  <p:clrMapOvr>
    <a:masterClrMapping/>
  </p:clrMapOvr>
  <p:transition>
    <p:fade thruBlk="1"/>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實驗結果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(3/3)</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24</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pic>
        <p:nvPicPr>
          <p:cNvPr id="18" name="圖片 17"/>
          <p:cNvPicPr/>
          <p:nvPr/>
        </p:nvPicPr>
        <p:blipFill>
          <a:blip r:embed="rId4"/>
          <a:stretch>
            <a:fillRect/>
          </a:stretch>
        </p:blipFill>
        <p:spPr>
          <a:xfrm>
            <a:off x="117572" y="1318541"/>
            <a:ext cx="2912955" cy="1816311"/>
          </a:xfrm>
          <a:prstGeom prst="rect">
            <a:avLst/>
          </a:prstGeom>
          <a:ln>
            <a:solidFill>
              <a:schemeClr val="accent1"/>
            </a:solidFill>
          </a:ln>
        </p:spPr>
      </p:pic>
      <p:pic>
        <p:nvPicPr>
          <p:cNvPr id="19" name="圖片 18"/>
          <p:cNvPicPr/>
          <p:nvPr/>
        </p:nvPicPr>
        <p:blipFill>
          <a:blip r:embed="rId5"/>
          <a:stretch>
            <a:fillRect/>
          </a:stretch>
        </p:blipFill>
        <p:spPr>
          <a:xfrm>
            <a:off x="3201192" y="1321786"/>
            <a:ext cx="2840833" cy="1802956"/>
          </a:xfrm>
          <a:prstGeom prst="rect">
            <a:avLst/>
          </a:prstGeom>
          <a:ln>
            <a:solidFill>
              <a:schemeClr val="accent1"/>
            </a:solidFill>
          </a:ln>
        </p:spPr>
      </p:pic>
      <p:pic>
        <p:nvPicPr>
          <p:cNvPr id="20" name="圖片 19"/>
          <p:cNvPicPr/>
          <p:nvPr/>
        </p:nvPicPr>
        <p:blipFill>
          <a:blip r:embed="rId6"/>
          <a:stretch>
            <a:fillRect/>
          </a:stretch>
        </p:blipFill>
        <p:spPr>
          <a:xfrm>
            <a:off x="6188659" y="1318541"/>
            <a:ext cx="2851647" cy="1809447"/>
          </a:xfrm>
          <a:prstGeom prst="rect">
            <a:avLst/>
          </a:prstGeom>
          <a:ln>
            <a:solidFill>
              <a:schemeClr val="accent1"/>
            </a:solidFill>
          </a:ln>
        </p:spPr>
      </p:pic>
      <p:pic>
        <p:nvPicPr>
          <p:cNvPr id="22" name="圖片 21"/>
          <p:cNvPicPr/>
          <p:nvPr/>
        </p:nvPicPr>
        <p:blipFill>
          <a:blip r:embed="rId7"/>
          <a:stretch>
            <a:fillRect/>
          </a:stretch>
        </p:blipFill>
        <p:spPr>
          <a:xfrm>
            <a:off x="117572" y="3244392"/>
            <a:ext cx="2912955" cy="1819904"/>
          </a:xfrm>
          <a:prstGeom prst="rect">
            <a:avLst/>
          </a:prstGeom>
          <a:ln>
            <a:solidFill>
              <a:schemeClr val="accent1"/>
            </a:solidFill>
          </a:ln>
        </p:spPr>
      </p:pic>
      <p:pic>
        <p:nvPicPr>
          <p:cNvPr id="23" name="圖片 22"/>
          <p:cNvPicPr/>
          <p:nvPr/>
        </p:nvPicPr>
        <p:blipFill>
          <a:blip r:embed="rId8"/>
          <a:stretch>
            <a:fillRect/>
          </a:stretch>
        </p:blipFill>
        <p:spPr>
          <a:xfrm>
            <a:off x="3201192" y="3244392"/>
            <a:ext cx="2840833" cy="1819904"/>
          </a:xfrm>
          <a:prstGeom prst="rect">
            <a:avLst/>
          </a:prstGeom>
          <a:ln>
            <a:solidFill>
              <a:schemeClr val="accent1"/>
            </a:solidFill>
          </a:ln>
        </p:spPr>
      </p:pic>
      <p:pic>
        <p:nvPicPr>
          <p:cNvPr id="5" name="圖片 4"/>
          <p:cNvPicPr>
            <a:picLocks noChangeAspect="1"/>
          </p:cNvPicPr>
          <p:nvPr/>
        </p:nvPicPr>
        <p:blipFill>
          <a:blip r:embed="rId9"/>
          <a:stretch>
            <a:fillRect/>
          </a:stretch>
        </p:blipFill>
        <p:spPr>
          <a:xfrm>
            <a:off x="6188659" y="3244392"/>
            <a:ext cx="2851647" cy="1819904"/>
          </a:xfrm>
          <a:prstGeom prst="rect">
            <a:avLst/>
          </a:prstGeom>
          <a:ln>
            <a:solidFill>
              <a:schemeClr val="accent1"/>
            </a:solidFill>
          </a:ln>
        </p:spPr>
      </p:pic>
      <p:sp>
        <p:nvSpPr>
          <p:cNvPr id="29" name="矩形 28"/>
          <p:cNvSpPr/>
          <p:nvPr/>
        </p:nvSpPr>
        <p:spPr>
          <a:xfrm>
            <a:off x="7900604" y="2454873"/>
            <a:ext cx="355600" cy="23706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0" name="肘形接點 29"/>
          <p:cNvCxnSpPr>
            <a:stCxn id="29" idx="2"/>
            <a:endCxn id="31" idx="1"/>
          </p:cNvCxnSpPr>
          <p:nvPr/>
        </p:nvCxnSpPr>
        <p:spPr>
          <a:xfrm rot="5400000">
            <a:off x="6565309" y="2828726"/>
            <a:ext cx="1649883" cy="1376309"/>
          </a:xfrm>
          <a:prstGeom prst="bentConnector4">
            <a:avLst>
              <a:gd name="adj1" fmla="val 47926"/>
              <a:gd name="adj2" fmla="val 11661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702095" y="4273400"/>
            <a:ext cx="2338211" cy="136844"/>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6796202" y="1682740"/>
            <a:ext cx="355600" cy="237066"/>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7" name="矩形 36"/>
          <p:cNvSpPr/>
          <p:nvPr/>
        </p:nvSpPr>
        <p:spPr>
          <a:xfrm>
            <a:off x="6689662" y="3897204"/>
            <a:ext cx="2338211" cy="136844"/>
          </a:xfrm>
          <a:prstGeom prst="rect">
            <a:avLst/>
          </a:prstGeom>
          <a:noFill/>
          <a:ln>
            <a:solidFill>
              <a:schemeClr val="accent2">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8" name="肘形接點 37"/>
          <p:cNvCxnSpPr>
            <a:stCxn id="35" idx="1"/>
            <a:endCxn id="37" idx="1"/>
          </p:cNvCxnSpPr>
          <p:nvPr/>
        </p:nvCxnSpPr>
        <p:spPr>
          <a:xfrm rot="10800000" flipV="1">
            <a:off x="6689662" y="1801272"/>
            <a:ext cx="106540" cy="2164353"/>
          </a:xfrm>
          <a:prstGeom prst="bentConnector3">
            <a:avLst>
              <a:gd name="adj1" fmla="val 211258"/>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肘形接點 43"/>
          <p:cNvCxnSpPr>
            <a:stCxn id="29" idx="0"/>
            <a:endCxn id="232" idx="2"/>
          </p:cNvCxnSpPr>
          <p:nvPr/>
        </p:nvCxnSpPr>
        <p:spPr>
          <a:xfrm rot="16200000" flipV="1">
            <a:off x="7492175" y="1868644"/>
            <a:ext cx="1171467" cy="992"/>
          </a:xfrm>
          <a:prstGeom prst="bentConnector3">
            <a:avLst>
              <a:gd name="adj1" fmla="val 50000"/>
            </a:avLst>
          </a:prstGeom>
          <a:ln w="28575">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32" name="矩形 231"/>
          <p:cNvSpPr/>
          <p:nvPr/>
        </p:nvSpPr>
        <p:spPr>
          <a:xfrm>
            <a:off x="7626006" y="975629"/>
            <a:ext cx="902811" cy="307777"/>
          </a:xfrm>
          <a:prstGeom prst="rect">
            <a:avLst/>
          </a:prstGeom>
        </p:spPr>
        <p:txBody>
          <a:bodyPr wrap="none">
            <a:spAutoFit/>
          </a:bodyPr>
          <a:lstStyle/>
          <a:p>
            <a:pPr lvl="0"/>
            <a:r>
              <a:rPr lang="zh-TW" altLang="en-US" dirty="0" smtClean="0">
                <a:solidFill>
                  <a:srgbClr val="FF6A6A"/>
                </a:solidFill>
              </a:rPr>
              <a:t>爬蟲正常</a:t>
            </a:r>
            <a:endParaRPr lang="zh-TW" altLang="en-US" dirty="0">
              <a:solidFill>
                <a:srgbClr val="FF6A6A"/>
              </a:solidFill>
            </a:endParaRPr>
          </a:p>
        </p:txBody>
      </p:sp>
      <p:sp>
        <p:nvSpPr>
          <p:cNvPr id="51" name="矩形 50"/>
          <p:cNvSpPr/>
          <p:nvPr/>
        </p:nvSpPr>
        <p:spPr>
          <a:xfrm>
            <a:off x="6572376" y="985366"/>
            <a:ext cx="803250" cy="307777"/>
          </a:xfrm>
          <a:prstGeom prst="rect">
            <a:avLst/>
          </a:prstGeom>
        </p:spPr>
        <p:txBody>
          <a:bodyPr wrap="none">
            <a:spAutoFit/>
          </a:bodyPr>
          <a:lstStyle/>
          <a:p>
            <a:pPr lvl="0"/>
            <a:r>
              <a:rPr lang="en-US" altLang="zh-TW" dirty="0" smtClean="0">
                <a:solidFill>
                  <a:srgbClr val="BD8042"/>
                </a:solidFill>
              </a:rPr>
              <a:t>API</a:t>
            </a:r>
            <a:r>
              <a:rPr lang="zh-TW" altLang="en-US" dirty="0" smtClean="0">
                <a:solidFill>
                  <a:srgbClr val="BD8042"/>
                </a:solidFill>
              </a:rPr>
              <a:t> 異常</a:t>
            </a:r>
            <a:endParaRPr lang="zh-TW" altLang="en-US" dirty="0">
              <a:solidFill>
                <a:srgbClr val="BD8042"/>
              </a:solidFill>
            </a:endParaRPr>
          </a:p>
        </p:txBody>
      </p:sp>
      <p:cxnSp>
        <p:nvCxnSpPr>
          <p:cNvPr id="52" name="肘形接點 51"/>
          <p:cNvCxnSpPr>
            <a:stCxn id="35" idx="0"/>
            <a:endCxn id="51" idx="2"/>
          </p:cNvCxnSpPr>
          <p:nvPr/>
        </p:nvCxnSpPr>
        <p:spPr>
          <a:xfrm rot="16200000" flipV="1">
            <a:off x="6779204" y="1487941"/>
            <a:ext cx="389597" cy="1"/>
          </a:xfrm>
          <a:prstGeom prst="bentConnector3">
            <a:avLst>
              <a:gd name="adj1" fmla="val 50000"/>
            </a:avLst>
          </a:prstGeom>
          <a:ln w="28575">
            <a:solidFill>
              <a:schemeClr val="accent2">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923808"/>
      </p:ext>
    </p:extLst>
  </p:cSld>
  <p:clrMapOvr>
    <a:masterClrMapping/>
  </p:clrMapOvr>
  <p:transition>
    <p:fade thruBlk="1"/>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7" name="圖片 6"/>
          <p:cNvPicPr>
            <a:picLocks noChangeAspect="1"/>
          </p:cNvPicPr>
          <p:nvPr/>
        </p:nvPicPr>
        <p:blipFill>
          <a:blip r:embed="rId3"/>
          <a:stretch>
            <a:fillRect/>
          </a:stretch>
        </p:blipFill>
        <p:spPr>
          <a:xfrm>
            <a:off x="658471" y="1063134"/>
            <a:ext cx="7371997" cy="2420100"/>
          </a:xfrm>
          <a:prstGeom prst="rect">
            <a:avLst/>
          </a:prstGeom>
        </p:spPr>
      </p:pic>
      <p:pic>
        <p:nvPicPr>
          <p:cNvPr id="8" name="圖片 7"/>
          <p:cNvPicPr>
            <a:picLocks noChangeAspect="1"/>
          </p:cNvPicPr>
          <p:nvPr/>
        </p:nvPicPr>
        <p:blipFill>
          <a:blip r:embed="rId4"/>
          <a:stretch>
            <a:fillRect/>
          </a:stretch>
        </p:blipFill>
        <p:spPr>
          <a:xfrm>
            <a:off x="254860" y="3465307"/>
            <a:ext cx="8179220" cy="1593932"/>
          </a:xfrm>
          <a:prstGeom prst="rect">
            <a:avLst/>
          </a:prstGeom>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一</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結果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1</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/2</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含異常值</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 ARIMA</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25</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5"/>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pic>
        <p:nvPicPr>
          <p:cNvPr id="23" name="圖片 22" descr="圖片 12">
            <a:hlinkClick r:id="rId6" action="ppaction://hlinksldjump"/>
          </p:cNvPr>
          <p:cNvPicPr>
            <a:picLocks noChangeAspect="1"/>
          </p:cNvPicPr>
          <p:nvPr/>
        </p:nvPicPr>
        <p:blipFill>
          <a:blip r:embed="rId7"/>
          <a:stretch>
            <a:fillRect/>
          </a:stretch>
        </p:blipFill>
        <p:spPr>
          <a:xfrm>
            <a:off x="6591870" y="699668"/>
            <a:ext cx="221759" cy="221759"/>
          </a:xfrm>
          <a:prstGeom prst="rect">
            <a:avLst/>
          </a:prstGeom>
          <a:ln w="12700">
            <a:miter lim="400000"/>
          </a:ln>
        </p:spPr>
      </p:pic>
      <p:sp>
        <p:nvSpPr>
          <p:cNvPr id="24" name="矩形 23"/>
          <p:cNvSpPr/>
          <p:nvPr/>
        </p:nvSpPr>
        <p:spPr>
          <a:xfrm>
            <a:off x="6813629" y="656658"/>
            <a:ext cx="1620957"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第二階</a:t>
            </a:r>
            <a:r>
              <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段</a:t>
            </a:r>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數據分佈</a:t>
            </a:r>
            <a:endParaRPr lang="zh-TW" altLang="en-US" dirty="0"/>
          </a:p>
        </p:txBody>
      </p:sp>
      <p:sp>
        <p:nvSpPr>
          <p:cNvPr id="17" name="矩形 16"/>
          <p:cNvSpPr/>
          <p:nvPr/>
        </p:nvSpPr>
        <p:spPr>
          <a:xfrm>
            <a:off x="2385848" y="3746976"/>
            <a:ext cx="6048232" cy="516379"/>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16" name="圖片 15"/>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470806" y="4399959"/>
            <a:ext cx="261942" cy="261942"/>
          </a:xfrm>
          <a:prstGeom prst="rect">
            <a:avLst/>
          </a:prstGeom>
        </p:spPr>
      </p:pic>
      <p:pic>
        <p:nvPicPr>
          <p:cNvPr id="18" name="圖片 17"/>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70806" y="3873453"/>
            <a:ext cx="265189" cy="265189"/>
          </a:xfrm>
          <a:prstGeom prst="rect">
            <a:avLst/>
          </a:prstGeom>
        </p:spPr>
      </p:pic>
      <p:sp>
        <p:nvSpPr>
          <p:cNvPr id="19" name="五角星形 18"/>
          <p:cNvSpPr/>
          <p:nvPr/>
        </p:nvSpPr>
        <p:spPr>
          <a:xfrm>
            <a:off x="736486" y="3808195"/>
            <a:ext cx="168934" cy="1305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5489731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實驗一結果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(2/2</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含異常值</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 ARIMA</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26</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Google Shape;237;p16"/>
          <p:cNvSpPr txBox="1">
            <a:spLocks/>
          </p:cNvSpPr>
          <p:nvPr/>
        </p:nvSpPr>
        <p:spPr>
          <a:xfrm>
            <a:off x="254861" y="1402080"/>
            <a:ext cx="8130539" cy="355001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深度學習模型</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LSTM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模型的表現最佳，其次是 </a:t>
            </a:r>
            <a:r>
              <a:rPr lang="en-US" altLang="zh-TW" sz="1600" dirty="0" err="1">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BiLSTM</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，而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1DCNN</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組合</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的</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表現皆不佳，可能</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是因為</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未針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1DCNN</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 模型</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進行最佳化參數調整，導致放大的數據的缺陷。</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統計模型</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ARIMA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的表現普遍不如深度學習模型。即使透過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AIC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分析選取了</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最佳參數</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，實際預測時仍容易受到突發異常值影響，導致後續預測結果不準確。</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模型性能比較</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：深度學習模型在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MAPE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指標評估上，整體表現皆優於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ARIMA</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，代表其</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處理 </a:t>
            </a:r>
            <a:r>
              <a:rPr lang="zh-TW" altLang="en-US" sz="16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包含異常值</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的時間</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序列</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數據有較佳的</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優勢</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因</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訓練資料包含異常值，以及訓練數據與實際數據落差過大，導致部分類別的預測結果不理想，這也使得</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實驗一的方法無法拿來當作流量預測系統的模型</a:t>
            </a:r>
            <a:endParaRPr lang="en-US" altLang="zh-TW"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2" name="圖片 11" descr="圖片 12">
            <a:hlinkClick r:id="rId4" action="ppaction://hlinksldjump"/>
          </p:cNvPr>
          <p:cNvPicPr>
            <a:picLocks noChangeAspect="1"/>
          </p:cNvPicPr>
          <p:nvPr/>
        </p:nvPicPr>
        <p:blipFill>
          <a:blip r:embed="rId5"/>
          <a:stretch>
            <a:fillRect/>
          </a:stretch>
        </p:blipFill>
        <p:spPr>
          <a:xfrm>
            <a:off x="6882064" y="815077"/>
            <a:ext cx="221759" cy="221759"/>
          </a:xfrm>
          <a:prstGeom prst="rect">
            <a:avLst/>
          </a:prstGeom>
          <a:ln w="12700">
            <a:miter lim="400000"/>
          </a:ln>
        </p:spPr>
      </p:pic>
      <p:sp>
        <p:nvSpPr>
          <p:cNvPr id="17" name="矩形 16"/>
          <p:cNvSpPr/>
          <p:nvPr/>
        </p:nvSpPr>
        <p:spPr>
          <a:xfrm>
            <a:off x="7103823" y="772067"/>
            <a:ext cx="484428" cy="307777"/>
          </a:xfrm>
          <a:prstGeom prst="rect">
            <a:avLst/>
          </a:prstGeom>
        </p:spPr>
        <p:txBody>
          <a:bodyPr wrap="none">
            <a:spAutoFit/>
          </a:bodyPr>
          <a:lstStyle/>
          <a:p>
            <a:r>
              <a:rPr lang="en-US" altLang="zh-TW"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AIC</a:t>
            </a:r>
            <a:endParaRPr lang="zh-TW" altLang="en-US" dirty="0"/>
          </a:p>
        </p:txBody>
      </p:sp>
    </p:spTree>
    <p:extLst>
      <p:ext uri="{BB962C8B-B14F-4D97-AF65-F5344CB8AC3E}">
        <p14:creationId xmlns:p14="http://schemas.microsoft.com/office/powerpoint/2010/main" val="3471308085"/>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pic>
        <p:nvPicPr>
          <p:cNvPr id="224" name="圖片 223"/>
          <p:cNvPicPr>
            <a:picLocks noChangeAspect="1"/>
          </p:cNvPicPr>
          <p:nvPr/>
        </p:nvPicPr>
        <p:blipFill>
          <a:blip r:embed="rId3"/>
          <a:stretch>
            <a:fillRect/>
          </a:stretch>
        </p:blipFill>
        <p:spPr>
          <a:xfrm>
            <a:off x="508116" y="1158775"/>
            <a:ext cx="6702995" cy="3939062"/>
          </a:xfrm>
          <a:prstGeom prst="rect">
            <a:avLst/>
          </a:prstGeom>
        </p:spPr>
      </p:pic>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實驗二結果</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(1/3)</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 含異常</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值</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學習 </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訊號分解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27</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4"/>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矩形 15"/>
          <p:cNvSpPr/>
          <p:nvPr/>
        </p:nvSpPr>
        <p:spPr>
          <a:xfrm>
            <a:off x="552333" y="4435365"/>
            <a:ext cx="6651629" cy="20965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flipV="1">
            <a:off x="519154" y="1396122"/>
            <a:ext cx="6696846" cy="9056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18" name="肘形接點 17"/>
          <p:cNvCxnSpPr>
            <a:stCxn id="19" idx="3"/>
          </p:cNvCxnSpPr>
          <p:nvPr/>
        </p:nvCxnSpPr>
        <p:spPr>
          <a:xfrm>
            <a:off x="7215998" y="2783221"/>
            <a:ext cx="398706" cy="481455"/>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19" name="矩形 18"/>
          <p:cNvSpPr/>
          <p:nvPr/>
        </p:nvSpPr>
        <p:spPr>
          <a:xfrm flipV="1">
            <a:off x="519152" y="2330399"/>
            <a:ext cx="6696846" cy="9056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3" name="矩形 22"/>
          <p:cNvSpPr/>
          <p:nvPr/>
        </p:nvSpPr>
        <p:spPr>
          <a:xfrm flipV="1">
            <a:off x="517561" y="3257916"/>
            <a:ext cx="6696846" cy="905644"/>
          </a:xfrm>
          <a:prstGeom prst="rect">
            <a:avLst/>
          </a:prstGeom>
          <a:noFill/>
          <a:ln w="28575">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4" name="矩形 23"/>
          <p:cNvSpPr/>
          <p:nvPr/>
        </p:nvSpPr>
        <p:spPr>
          <a:xfrm flipV="1">
            <a:off x="517561" y="4192193"/>
            <a:ext cx="6696846" cy="905644"/>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5" name="肘形接點 24"/>
          <p:cNvCxnSpPr>
            <a:stCxn id="24" idx="3"/>
          </p:cNvCxnSpPr>
          <p:nvPr/>
        </p:nvCxnSpPr>
        <p:spPr>
          <a:xfrm flipV="1">
            <a:off x="7214407" y="4002243"/>
            <a:ext cx="400297" cy="642772"/>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9" name="文字方塊 28"/>
          <p:cNvSpPr txBox="1"/>
          <p:nvPr/>
        </p:nvSpPr>
        <p:spPr>
          <a:xfrm>
            <a:off x="7414649" y="3265282"/>
            <a:ext cx="400110" cy="765594"/>
          </a:xfrm>
          <a:prstGeom prst="rect">
            <a:avLst/>
          </a:prstGeom>
          <a:noFill/>
        </p:spPr>
        <p:txBody>
          <a:bodyPr vert="eaVert" wrap="none" rtlCol="0">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訊號分解</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30" name="圖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5048" y="3471523"/>
            <a:ext cx="353112" cy="353112"/>
          </a:xfrm>
          <a:prstGeom prst="rect">
            <a:avLst/>
          </a:prstGeom>
        </p:spPr>
      </p:pic>
      <p:pic>
        <p:nvPicPr>
          <p:cNvPr id="31" name="圖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86232" y="1682581"/>
            <a:ext cx="332726" cy="332726"/>
          </a:xfrm>
          <a:prstGeom prst="rect">
            <a:avLst/>
          </a:prstGeom>
        </p:spPr>
      </p:pic>
      <p:sp>
        <p:nvSpPr>
          <p:cNvPr id="32" name="文字方塊 31"/>
          <p:cNvSpPr txBox="1"/>
          <p:nvPr/>
        </p:nvSpPr>
        <p:spPr>
          <a:xfrm>
            <a:off x="7375321" y="1387042"/>
            <a:ext cx="400110" cy="933910"/>
          </a:xfrm>
          <a:prstGeom prst="rect">
            <a:avLst/>
          </a:prstGeom>
          <a:noFill/>
        </p:spPr>
        <p:txBody>
          <a:bodyPr vert="eaVert" wrap="none" rtlCol="0">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無訊號分解</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7" name="五角星形 26"/>
          <p:cNvSpPr/>
          <p:nvPr/>
        </p:nvSpPr>
        <p:spPr>
          <a:xfrm>
            <a:off x="566790" y="2591663"/>
            <a:ext cx="168934" cy="1305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五角星形 33"/>
          <p:cNvSpPr/>
          <p:nvPr/>
        </p:nvSpPr>
        <p:spPr>
          <a:xfrm>
            <a:off x="571769" y="3517564"/>
            <a:ext cx="168934" cy="1305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五角星形 34"/>
          <p:cNvSpPr/>
          <p:nvPr/>
        </p:nvSpPr>
        <p:spPr>
          <a:xfrm>
            <a:off x="561258" y="4457764"/>
            <a:ext cx="168934" cy="1305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36" name="圖片 3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540" y="2889597"/>
            <a:ext cx="261942" cy="261942"/>
          </a:xfrm>
          <a:prstGeom prst="rect">
            <a:avLst/>
          </a:prstGeom>
        </p:spPr>
      </p:pic>
      <p:pic>
        <p:nvPicPr>
          <p:cNvPr id="37" name="圖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7008" y="3799015"/>
            <a:ext cx="261942" cy="261942"/>
          </a:xfrm>
          <a:prstGeom prst="rect">
            <a:avLst/>
          </a:prstGeom>
        </p:spPr>
      </p:pic>
      <p:pic>
        <p:nvPicPr>
          <p:cNvPr id="38" name="圖片 37"/>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22540" y="4734060"/>
            <a:ext cx="261942" cy="261942"/>
          </a:xfrm>
          <a:prstGeom prst="rect">
            <a:avLst/>
          </a:prstGeom>
        </p:spPr>
      </p:pic>
      <p:pic>
        <p:nvPicPr>
          <p:cNvPr id="39" name="圖片 38" descr="圖片 12">
            <a:hlinkClick r:id="rId7" action="ppaction://hlinksldjump"/>
          </p:cNvPr>
          <p:cNvPicPr>
            <a:picLocks noChangeAspect="1"/>
          </p:cNvPicPr>
          <p:nvPr/>
        </p:nvPicPr>
        <p:blipFill>
          <a:blip r:embed="rId8"/>
          <a:stretch>
            <a:fillRect/>
          </a:stretch>
        </p:blipFill>
        <p:spPr>
          <a:xfrm>
            <a:off x="6591870" y="699668"/>
            <a:ext cx="221759" cy="221759"/>
          </a:xfrm>
          <a:prstGeom prst="rect">
            <a:avLst/>
          </a:prstGeom>
          <a:ln w="12700">
            <a:miter lim="400000"/>
          </a:ln>
        </p:spPr>
      </p:pic>
      <p:sp>
        <p:nvSpPr>
          <p:cNvPr id="40" name="矩形 39"/>
          <p:cNvSpPr/>
          <p:nvPr/>
        </p:nvSpPr>
        <p:spPr>
          <a:xfrm>
            <a:off x="6813629" y="656658"/>
            <a:ext cx="1620957"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第二階</a:t>
            </a:r>
            <a:r>
              <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段</a:t>
            </a:r>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數據分佈</a:t>
            </a:r>
            <a:endParaRPr lang="zh-TW" altLang="en-US" dirty="0"/>
          </a:p>
        </p:txBody>
      </p:sp>
      <p:sp>
        <p:nvSpPr>
          <p:cNvPr id="33" name="矩形 32"/>
          <p:cNvSpPr/>
          <p:nvPr/>
        </p:nvSpPr>
        <p:spPr>
          <a:xfrm>
            <a:off x="7669154" y="3104027"/>
            <a:ext cx="723275" cy="307777"/>
          </a:xfrm>
          <a:prstGeom prst="rect">
            <a:avLst/>
          </a:prstGeom>
        </p:spPr>
        <p:txBody>
          <a:bodyPr wrap="none">
            <a:spAutoFit/>
          </a:bodyPr>
          <a:lstStyle/>
          <a:p>
            <a:r>
              <a:rPr lang="zh-TW" altLang="zh-TW" b="1" dirty="0">
                <a:ea typeface="微軟正黑體" panose="020B0604030504040204" pitchFamily="34" charset="-120"/>
                <a:cs typeface="Times New Roman" panose="02020603050405020304" pitchFamily="18" charset="0"/>
              </a:rPr>
              <a:t>實驗</a:t>
            </a:r>
            <a:r>
              <a:rPr lang="zh-TW" altLang="zh-TW" b="1" dirty="0" smtClean="0">
                <a:ea typeface="微軟正黑體" panose="020B0604030504040204" pitchFamily="34" charset="-120"/>
                <a:cs typeface="Times New Roman" panose="02020603050405020304" pitchFamily="18" charset="0"/>
              </a:rPr>
              <a:t>二</a:t>
            </a:r>
            <a:endParaRPr lang="zh-TW" altLang="en-US" b="1" dirty="0"/>
          </a:p>
        </p:txBody>
      </p:sp>
      <p:sp>
        <p:nvSpPr>
          <p:cNvPr id="41" name="矩形 40"/>
          <p:cNvSpPr/>
          <p:nvPr/>
        </p:nvSpPr>
        <p:spPr>
          <a:xfrm>
            <a:off x="7653075" y="1339639"/>
            <a:ext cx="723275" cy="307777"/>
          </a:xfrm>
          <a:prstGeom prst="rect">
            <a:avLst/>
          </a:prstGeom>
        </p:spPr>
        <p:txBody>
          <a:bodyPr wrap="none">
            <a:spAutoFit/>
          </a:bodyPr>
          <a:lstStyle/>
          <a:p>
            <a:r>
              <a:rPr lang="zh-TW" altLang="zh-TW" b="1" dirty="0" smtClean="0">
                <a:ea typeface="微軟正黑體" panose="020B0604030504040204" pitchFamily="34" charset="-120"/>
                <a:cs typeface="Times New Roman" panose="02020603050405020304" pitchFamily="18" charset="0"/>
              </a:rPr>
              <a:t>實驗</a:t>
            </a:r>
            <a:r>
              <a:rPr lang="zh-TW" altLang="en-US" b="1" dirty="0" smtClean="0">
                <a:ea typeface="微軟正黑體" panose="020B0604030504040204" pitchFamily="34" charset="-120"/>
                <a:cs typeface="Times New Roman" panose="02020603050405020304" pitchFamily="18" charset="0"/>
              </a:rPr>
              <a:t>一</a:t>
            </a:r>
            <a:endParaRPr lang="en-US" altLang="zh-TW" b="1" dirty="0" smtClean="0">
              <a:ea typeface="微軟正黑體" panose="020B0604030504040204" pitchFamily="34" charset="-120"/>
              <a:cs typeface="Times New Roman" panose="02020603050405020304" pitchFamily="18" charset="0"/>
            </a:endParaRPr>
          </a:p>
        </p:txBody>
      </p:sp>
    </p:spTree>
    <p:extLst>
      <p:ext uri="{BB962C8B-B14F-4D97-AF65-F5344CB8AC3E}">
        <p14:creationId xmlns:p14="http://schemas.microsoft.com/office/powerpoint/2010/main" val="4619507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實驗二結果</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2</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/3</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 含異常值</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學習 </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訊號分解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28</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Google Shape;237;p16"/>
          <p:cNvSpPr txBox="1">
            <a:spLocks/>
          </p:cNvSpPr>
          <p:nvPr/>
        </p:nvSpPr>
        <p:spPr>
          <a:xfrm>
            <a:off x="254861" y="1402081"/>
            <a:ext cx="8130539" cy="33388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訊號分解優勢：</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使用訊號分解搭配深度學習模型的</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結果，誤差值明顯縮小，代表深度學習模型在分解後的</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訊號後能</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更有效地辨識異常，由其是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的</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效果最佳。</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時間序列模型表較：</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使用 </a:t>
            </a:r>
            <a:r>
              <a:rPr lang="en-US" altLang="zh-TW" sz="1600" dirty="0" err="1"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BiLSTM</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搭配訊號分解的結果皆優於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LSTM</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，代表訊號分解後 </a:t>
            </a:r>
            <a:r>
              <a:rPr lang="en-US" altLang="zh-TW" sz="1600" dirty="0" err="1"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BiLSTM</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 能透過前後文關係，更能準確的預測包含異常訊號的時間序列數據。</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無最佳化設置</a:t>
            </a: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1DCNN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的誤差值依然高於未使用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1DCNN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的組合，說明即使在分解後，使用包含異常訊號的數據仍然難以有效提取特徵</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rPr>
              <a:t>。</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Arial"/>
            </a:endParaRPr>
          </a:p>
          <a:p>
            <a:pPr marL="76200" indent="0">
              <a:lnSpc>
                <a:spcPct val="150000"/>
              </a:lnSpc>
              <a:buClr>
                <a:schemeClr val="accent1"/>
              </a:buClr>
              <a:buSzPct val="100000"/>
              <a:buNone/>
            </a:pP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訊號分解</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搭配 </a:t>
            </a:r>
            <a:r>
              <a:rPr lang="en-US" altLang="zh-TW"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LSTM </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或 </a:t>
            </a:r>
            <a:r>
              <a:rPr lang="en-US" altLang="zh-TW" sz="1600" dirty="0" err="1"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BiLSTM</a:t>
            </a:r>
            <a:r>
              <a:rPr lang="en-US" altLang="zh-TW"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均</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能有效提升預測準確度，證明</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訊號分解確實有助於減少異常訊號對模型的</a:t>
            </a:r>
            <a:r>
              <a:rPr lang="zh-TW" altLang="en-US" sz="1600"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影響</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281825709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實驗二結果</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(3/3</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 含異常值</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學習 </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訊號分解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29</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pic>
        <p:nvPicPr>
          <p:cNvPr id="6" name="圖片 5"/>
          <p:cNvPicPr>
            <a:picLocks noChangeAspect="1"/>
          </p:cNvPicPr>
          <p:nvPr/>
        </p:nvPicPr>
        <p:blipFill>
          <a:blip r:embed="rId4"/>
          <a:stretch>
            <a:fillRect/>
          </a:stretch>
        </p:blipFill>
        <p:spPr>
          <a:xfrm>
            <a:off x="136764" y="1473385"/>
            <a:ext cx="8968636" cy="3092894"/>
          </a:xfrm>
          <a:prstGeom prst="rect">
            <a:avLst/>
          </a:prstGeom>
        </p:spPr>
      </p:pic>
    </p:spTree>
    <p:extLst>
      <p:ext uri="{BB962C8B-B14F-4D97-AF65-F5344CB8AC3E}">
        <p14:creationId xmlns:p14="http://schemas.microsoft.com/office/powerpoint/2010/main" val="191291588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緒論</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a:t>
            </a:fld>
            <a:endParaRPr dirty="0">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a:solidFill>
                  <a:srgbClr val="3F5378"/>
                </a:solidFill>
                <a:latin typeface="+mj-lt"/>
                <a:ea typeface="Roboto Condensed"/>
                <a:cs typeface="Roboto Condensed"/>
                <a:sym typeface="Roboto Condensed"/>
              </a:rPr>
              <a:t>1</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B6DC5ECA-80DA-4B05-93C7-F4C4079AFD84}"/>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cSld>
  <p:clrMapOvr>
    <a:masterClrMapping/>
  </p:clrMapOvr>
  <p:transition>
    <p:fade thruBlk="1"/>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三</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結果</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(1/3)</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VMD</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異常處理</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30</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pic>
        <p:nvPicPr>
          <p:cNvPr id="5" name="圖片 4"/>
          <p:cNvPicPr>
            <a:picLocks noChangeAspect="1"/>
          </p:cNvPicPr>
          <p:nvPr/>
        </p:nvPicPr>
        <p:blipFill>
          <a:blip r:embed="rId4"/>
          <a:stretch>
            <a:fillRect/>
          </a:stretch>
        </p:blipFill>
        <p:spPr>
          <a:xfrm>
            <a:off x="571732" y="1201785"/>
            <a:ext cx="6465676" cy="3901139"/>
          </a:xfrm>
          <a:prstGeom prst="rect">
            <a:avLst/>
          </a:prstGeom>
        </p:spPr>
      </p:pic>
      <p:sp>
        <p:nvSpPr>
          <p:cNvPr id="18" name="矩形 17"/>
          <p:cNvSpPr/>
          <p:nvPr/>
        </p:nvSpPr>
        <p:spPr>
          <a:xfrm>
            <a:off x="575483" y="4655287"/>
            <a:ext cx="6398349" cy="206080"/>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9" name="矩形 18"/>
          <p:cNvSpPr/>
          <p:nvPr/>
        </p:nvSpPr>
        <p:spPr>
          <a:xfrm flipV="1">
            <a:off x="552333" y="1415981"/>
            <a:ext cx="6485076" cy="1859647"/>
          </a:xfrm>
          <a:prstGeom prst="rect">
            <a:avLst/>
          </a:prstGeom>
          <a:noFill/>
          <a:ln w="28575">
            <a:solidFill>
              <a:srgbClr val="2CBE6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1" name="矩形 20"/>
          <p:cNvSpPr/>
          <p:nvPr/>
        </p:nvSpPr>
        <p:spPr>
          <a:xfrm flipV="1">
            <a:off x="552333" y="3290039"/>
            <a:ext cx="6485076" cy="1804136"/>
          </a:xfrm>
          <a:prstGeom prst="rect">
            <a:avLst/>
          </a:prstGeom>
          <a:noFill/>
          <a:ln w="28575">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22" name="肘形接點 21"/>
          <p:cNvCxnSpPr>
            <a:endCxn id="24" idx="0"/>
          </p:cNvCxnSpPr>
          <p:nvPr/>
        </p:nvCxnSpPr>
        <p:spPr>
          <a:xfrm>
            <a:off x="7037408" y="3599728"/>
            <a:ext cx="428001" cy="297763"/>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cxnSp>
        <p:nvCxnSpPr>
          <p:cNvPr id="23" name="肘形接點 22"/>
          <p:cNvCxnSpPr>
            <a:endCxn id="24" idx="2"/>
          </p:cNvCxnSpPr>
          <p:nvPr/>
        </p:nvCxnSpPr>
        <p:spPr>
          <a:xfrm flipV="1">
            <a:off x="7037409" y="4767281"/>
            <a:ext cx="428000" cy="184820"/>
          </a:xfrm>
          <a:prstGeom prst="bentConnector2">
            <a:avLst/>
          </a:prstGeom>
          <a:ln w="28575">
            <a:solidFill>
              <a:srgbClr val="7030A0"/>
            </a:solidFill>
            <a:tailEnd type="triangle"/>
          </a:ln>
        </p:spPr>
        <p:style>
          <a:lnRef idx="1">
            <a:schemeClr val="accent1"/>
          </a:lnRef>
          <a:fillRef idx="0">
            <a:schemeClr val="accent1"/>
          </a:fillRef>
          <a:effectRef idx="0">
            <a:schemeClr val="accent1"/>
          </a:effectRef>
          <a:fontRef idx="minor">
            <a:schemeClr val="tx1"/>
          </a:fontRef>
        </p:style>
      </p:cxnSp>
      <p:sp>
        <p:nvSpPr>
          <p:cNvPr id="24" name="文字方塊 23"/>
          <p:cNvSpPr txBox="1"/>
          <p:nvPr/>
        </p:nvSpPr>
        <p:spPr>
          <a:xfrm>
            <a:off x="7157632" y="3897491"/>
            <a:ext cx="615553" cy="869790"/>
          </a:xfrm>
          <a:prstGeom prst="rect">
            <a:avLst/>
          </a:prstGeom>
          <a:noFill/>
        </p:spPr>
        <p:txBody>
          <a:bodyPr vert="eaVert" wrap="none" rtlCol="0">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訊號分</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解</a:t>
            </a:r>
          </a:p>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異常處理</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28" name="肘形接點 27"/>
          <p:cNvCxnSpPr>
            <a:endCxn id="30" idx="0"/>
          </p:cNvCxnSpPr>
          <p:nvPr/>
        </p:nvCxnSpPr>
        <p:spPr>
          <a:xfrm>
            <a:off x="7056807" y="1665626"/>
            <a:ext cx="345026" cy="276369"/>
          </a:xfrm>
          <a:prstGeom prst="bentConnector2">
            <a:avLst/>
          </a:prstGeom>
          <a:ln w="28575">
            <a:solidFill>
              <a:srgbClr val="2CBE6E"/>
            </a:solidFill>
            <a:tailEnd type="triangle"/>
          </a:ln>
        </p:spPr>
        <p:style>
          <a:lnRef idx="1">
            <a:schemeClr val="accent1"/>
          </a:lnRef>
          <a:fillRef idx="0">
            <a:schemeClr val="accent1"/>
          </a:fillRef>
          <a:effectRef idx="0">
            <a:schemeClr val="accent1"/>
          </a:effectRef>
          <a:fontRef idx="minor">
            <a:schemeClr val="tx1"/>
          </a:fontRef>
        </p:style>
      </p:cxnSp>
      <p:cxnSp>
        <p:nvCxnSpPr>
          <p:cNvPr id="29" name="肘形接點 28"/>
          <p:cNvCxnSpPr>
            <a:stCxn id="5" idx="3"/>
            <a:endCxn id="30" idx="2"/>
          </p:cNvCxnSpPr>
          <p:nvPr/>
        </p:nvCxnSpPr>
        <p:spPr>
          <a:xfrm flipV="1">
            <a:off x="7037408" y="2980100"/>
            <a:ext cx="364425" cy="172255"/>
          </a:xfrm>
          <a:prstGeom prst="bentConnector2">
            <a:avLst/>
          </a:prstGeom>
          <a:ln w="28575">
            <a:solidFill>
              <a:srgbClr val="2CBE6E"/>
            </a:solidFill>
            <a:tailEnd type="triangle"/>
          </a:ln>
        </p:spPr>
        <p:style>
          <a:lnRef idx="1">
            <a:schemeClr val="accent1"/>
          </a:lnRef>
          <a:fillRef idx="0">
            <a:schemeClr val="accent1"/>
          </a:fillRef>
          <a:effectRef idx="0">
            <a:schemeClr val="accent1"/>
          </a:effectRef>
          <a:fontRef idx="minor">
            <a:schemeClr val="tx1"/>
          </a:fontRef>
        </p:style>
      </p:cxnSp>
      <p:sp>
        <p:nvSpPr>
          <p:cNvPr id="30" name="文字方塊 29"/>
          <p:cNvSpPr txBox="1"/>
          <p:nvPr/>
        </p:nvSpPr>
        <p:spPr>
          <a:xfrm>
            <a:off x="7094056" y="1941995"/>
            <a:ext cx="615553" cy="1038105"/>
          </a:xfrm>
          <a:prstGeom prst="rect">
            <a:avLst/>
          </a:prstGeom>
          <a:noFill/>
        </p:spPr>
        <p:txBody>
          <a:bodyPr vert="eaVert" wrap="none" rtlCol="0">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訊號分解</a:t>
            </a:r>
            <a:endPar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無異常</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處理</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36" name="圖片 35"/>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786232" y="4060920"/>
            <a:ext cx="353112" cy="353112"/>
          </a:xfrm>
          <a:prstGeom prst="rect">
            <a:avLst/>
          </a:prstGeom>
        </p:spPr>
      </p:pic>
      <p:pic>
        <p:nvPicPr>
          <p:cNvPr id="37" name="圖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746891" y="2182886"/>
            <a:ext cx="332726" cy="332726"/>
          </a:xfrm>
          <a:prstGeom prst="rect">
            <a:avLst/>
          </a:prstGeom>
        </p:spPr>
      </p:pic>
      <p:sp>
        <p:nvSpPr>
          <p:cNvPr id="38" name="矩形 37"/>
          <p:cNvSpPr/>
          <p:nvPr/>
        </p:nvSpPr>
        <p:spPr>
          <a:xfrm flipV="1">
            <a:off x="646925" y="1473854"/>
            <a:ext cx="2385642" cy="41281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9" name="矩形 38"/>
          <p:cNvSpPr/>
          <p:nvPr/>
        </p:nvSpPr>
        <p:spPr>
          <a:xfrm flipV="1">
            <a:off x="646925" y="3298318"/>
            <a:ext cx="2385642" cy="412819"/>
          </a:xfrm>
          <a:prstGeom prst="rect">
            <a:avLst/>
          </a:prstGeom>
          <a:noFill/>
          <a:ln w="28575">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41" name="肘形接點 40"/>
          <p:cNvCxnSpPr>
            <a:stCxn id="38" idx="1"/>
            <a:endCxn id="44" idx="0"/>
          </p:cNvCxnSpPr>
          <p:nvPr/>
        </p:nvCxnSpPr>
        <p:spPr>
          <a:xfrm rot="10800000" flipV="1">
            <a:off x="254861" y="1680263"/>
            <a:ext cx="392064" cy="261732"/>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44" name="文字方塊 43"/>
          <p:cNvSpPr txBox="1"/>
          <p:nvPr/>
        </p:nvSpPr>
        <p:spPr>
          <a:xfrm>
            <a:off x="54806" y="1941995"/>
            <a:ext cx="400110" cy="1270541"/>
          </a:xfrm>
          <a:prstGeom prst="rect">
            <a:avLst/>
          </a:prstGeom>
          <a:noFill/>
        </p:spPr>
        <p:txBody>
          <a:bodyPr vert="eaVert" wrap="none" rtlCol="0">
            <a:spAutoFit/>
          </a:bodyPr>
          <a:lstStyle/>
          <a:p>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僅使用異常處理</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cxnSp>
        <p:nvCxnSpPr>
          <p:cNvPr id="47" name="肘形接點 46"/>
          <p:cNvCxnSpPr>
            <a:endCxn id="44" idx="2"/>
          </p:cNvCxnSpPr>
          <p:nvPr/>
        </p:nvCxnSpPr>
        <p:spPr>
          <a:xfrm rot="10800000">
            <a:off x="254862" y="3212537"/>
            <a:ext cx="379015" cy="292191"/>
          </a:xfrm>
          <a:prstGeom prst="bentConnector2">
            <a:avLst/>
          </a:prstGeom>
          <a:ln w="28575">
            <a:solidFill>
              <a:srgbClr val="FFFF00"/>
            </a:solidFill>
            <a:tailEnd type="triangle"/>
          </a:ln>
        </p:spPr>
        <p:style>
          <a:lnRef idx="1">
            <a:schemeClr val="accent1"/>
          </a:lnRef>
          <a:fillRef idx="0">
            <a:schemeClr val="accent1"/>
          </a:fillRef>
          <a:effectRef idx="0">
            <a:schemeClr val="accent1"/>
          </a:effectRef>
          <a:fontRef idx="minor">
            <a:schemeClr val="tx1"/>
          </a:fontRef>
        </p:style>
      </p:cxnSp>
      <p:sp>
        <p:nvSpPr>
          <p:cNvPr id="51" name="五角星形 50"/>
          <p:cNvSpPr/>
          <p:nvPr/>
        </p:nvSpPr>
        <p:spPr>
          <a:xfrm>
            <a:off x="575688" y="4663785"/>
            <a:ext cx="168934" cy="130515"/>
          </a:xfrm>
          <a:prstGeom prst="star5">
            <a:avLst/>
          </a:prstGeom>
          <a:solidFill>
            <a:srgbClr val="FFFF00"/>
          </a:solidFill>
          <a:ln>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pic>
        <p:nvPicPr>
          <p:cNvPr id="52" name="圖片 51"/>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6096" y="3328171"/>
            <a:ext cx="320224" cy="320224"/>
          </a:xfrm>
          <a:prstGeom prst="rect">
            <a:avLst/>
          </a:prstGeom>
        </p:spPr>
      </p:pic>
      <p:pic>
        <p:nvPicPr>
          <p:cNvPr id="53" name="圖片 52"/>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6096" y="1513900"/>
            <a:ext cx="320224" cy="320224"/>
          </a:xfrm>
          <a:prstGeom prst="rect">
            <a:avLst/>
          </a:prstGeom>
        </p:spPr>
      </p:pic>
      <p:pic>
        <p:nvPicPr>
          <p:cNvPr id="31" name="圖片 30" descr="圖片 12">
            <a:hlinkClick r:id="rId7" action="ppaction://hlinksldjump"/>
          </p:cNvPr>
          <p:cNvPicPr>
            <a:picLocks noChangeAspect="1"/>
          </p:cNvPicPr>
          <p:nvPr/>
        </p:nvPicPr>
        <p:blipFill>
          <a:blip r:embed="rId8"/>
          <a:stretch>
            <a:fillRect/>
          </a:stretch>
        </p:blipFill>
        <p:spPr>
          <a:xfrm>
            <a:off x="6591870" y="699668"/>
            <a:ext cx="221759" cy="221759"/>
          </a:xfrm>
          <a:prstGeom prst="rect">
            <a:avLst/>
          </a:prstGeom>
          <a:ln w="12700">
            <a:miter lim="400000"/>
          </a:ln>
        </p:spPr>
      </p:pic>
      <p:sp>
        <p:nvSpPr>
          <p:cNvPr id="32" name="矩形 31"/>
          <p:cNvSpPr/>
          <p:nvPr/>
        </p:nvSpPr>
        <p:spPr>
          <a:xfrm>
            <a:off x="6813629" y="656658"/>
            <a:ext cx="1620957"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第二階</a:t>
            </a:r>
            <a:r>
              <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段</a:t>
            </a:r>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數據分佈</a:t>
            </a:r>
            <a:endParaRPr lang="zh-TW" altLang="en-US" dirty="0"/>
          </a:p>
        </p:txBody>
      </p:sp>
      <p:sp>
        <p:nvSpPr>
          <p:cNvPr id="33" name="矩形 32"/>
          <p:cNvSpPr/>
          <p:nvPr/>
        </p:nvSpPr>
        <p:spPr>
          <a:xfrm>
            <a:off x="1838265" y="1007287"/>
            <a:ext cx="1293944" cy="307777"/>
          </a:xfrm>
          <a:prstGeom prst="rect">
            <a:avLst/>
          </a:prstGeom>
        </p:spPr>
        <p:txBody>
          <a:bodyPr wrap="none">
            <a:spAutoFit/>
          </a:bodyPr>
          <a:lstStyle/>
          <a:p>
            <a:r>
              <a:rPr lang="en-US" altLang="zh-TW" dirty="0">
                <a:solidFill>
                  <a:srgbClr val="FF6A6A"/>
                </a:solidFill>
                <a:latin typeface="微軟正黑體" panose="020B0604030504040204" pitchFamily="34" charset="-120"/>
                <a:cs typeface="Times New Roman" panose="02020603050405020304" pitchFamily="18" charset="0"/>
              </a:rPr>
              <a:t>[API</a:t>
            </a:r>
            <a:r>
              <a:rPr lang="zh-TW" altLang="zh-TW" dirty="0">
                <a:solidFill>
                  <a:srgbClr val="FF6A6A"/>
                </a:solidFill>
                <a:ea typeface="微軟正黑體" panose="020B0604030504040204" pitchFamily="34" charset="-120"/>
                <a:cs typeface="Times New Roman" panose="02020603050405020304" pitchFamily="18" charset="0"/>
              </a:rPr>
              <a:t>正常類別</a:t>
            </a:r>
            <a:r>
              <a:rPr lang="en-US" altLang="zh-TW" dirty="0">
                <a:solidFill>
                  <a:srgbClr val="FF6A6A"/>
                </a:solidFill>
                <a:ea typeface="微軟正黑體" panose="020B0604030504040204" pitchFamily="34" charset="-120"/>
                <a:cs typeface="Times New Roman" panose="02020603050405020304" pitchFamily="18" charset="0"/>
              </a:rPr>
              <a:t>]</a:t>
            </a:r>
            <a:endParaRPr lang="zh-TW" altLang="en-US" dirty="0">
              <a:solidFill>
                <a:srgbClr val="FF6A6A"/>
              </a:solidFill>
            </a:endParaRPr>
          </a:p>
        </p:txBody>
      </p:sp>
      <p:sp>
        <p:nvSpPr>
          <p:cNvPr id="2" name="矩形 1"/>
          <p:cNvSpPr/>
          <p:nvPr/>
        </p:nvSpPr>
        <p:spPr>
          <a:xfrm>
            <a:off x="7626218" y="1753681"/>
            <a:ext cx="723275" cy="307777"/>
          </a:xfrm>
          <a:prstGeom prst="rect">
            <a:avLst/>
          </a:prstGeom>
        </p:spPr>
        <p:txBody>
          <a:bodyPr wrap="none">
            <a:spAutoFit/>
          </a:bodyPr>
          <a:lstStyle/>
          <a:p>
            <a:r>
              <a:rPr lang="zh-TW" altLang="zh-TW" b="1" dirty="0">
                <a:ea typeface="微軟正黑體" panose="020B0604030504040204" pitchFamily="34" charset="-120"/>
                <a:cs typeface="Times New Roman" panose="02020603050405020304" pitchFamily="18" charset="0"/>
              </a:rPr>
              <a:t>實驗</a:t>
            </a:r>
            <a:r>
              <a:rPr lang="zh-TW" altLang="zh-TW" b="1" dirty="0" smtClean="0">
                <a:ea typeface="微軟正黑體" panose="020B0604030504040204" pitchFamily="34" charset="-120"/>
                <a:cs typeface="Times New Roman" panose="02020603050405020304" pitchFamily="18" charset="0"/>
              </a:rPr>
              <a:t>二</a:t>
            </a:r>
            <a:endParaRPr lang="zh-TW" altLang="en-US" b="1" dirty="0"/>
          </a:p>
        </p:txBody>
      </p:sp>
      <p:sp>
        <p:nvSpPr>
          <p:cNvPr id="35" name="矩形 34"/>
          <p:cNvSpPr/>
          <p:nvPr/>
        </p:nvSpPr>
        <p:spPr>
          <a:xfrm>
            <a:off x="7614170" y="3565220"/>
            <a:ext cx="723275" cy="307777"/>
          </a:xfrm>
          <a:prstGeom prst="rect">
            <a:avLst/>
          </a:prstGeom>
        </p:spPr>
        <p:txBody>
          <a:bodyPr wrap="none">
            <a:spAutoFit/>
          </a:bodyPr>
          <a:lstStyle/>
          <a:p>
            <a:r>
              <a:rPr lang="zh-TW" altLang="zh-TW" b="1" dirty="0" smtClean="0">
                <a:ea typeface="微軟正黑體" panose="020B0604030504040204" pitchFamily="34" charset="-120"/>
                <a:cs typeface="Times New Roman" panose="02020603050405020304" pitchFamily="18" charset="0"/>
              </a:rPr>
              <a:t>實驗</a:t>
            </a:r>
            <a:r>
              <a:rPr lang="zh-TW" altLang="en-US" b="1" dirty="0">
                <a:ea typeface="微軟正黑體" panose="020B0604030504040204" pitchFamily="34" charset="-120"/>
                <a:cs typeface="Times New Roman" panose="02020603050405020304" pitchFamily="18" charset="0"/>
              </a:rPr>
              <a:t>三</a:t>
            </a:r>
            <a:endParaRPr lang="zh-TW" altLang="en-US" b="1" dirty="0"/>
          </a:p>
        </p:txBody>
      </p:sp>
    </p:spTree>
    <p:extLst>
      <p:ext uri="{BB962C8B-B14F-4D97-AF65-F5344CB8AC3E}">
        <p14:creationId xmlns:p14="http://schemas.microsoft.com/office/powerpoint/2010/main" val="355913288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實驗三結果</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(2/3</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VMD</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異常處理</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31</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6" name="Google Shape;237;p16"/>
          <p:cNvSpPr txBox="1">
            <a:spLocks/>
          </p:cNvSpPr>
          <p:nvPr/>
        </p:nvSpPr>
        <p:spPr>
          <a:xfrm>
            <a:off x="254861" y="1402081"/>
            <a:ext cx="8130539" cy="342875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異常前處理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：在訓練</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和測試集差異較大的</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類別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正常</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中</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，誤差</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率明顯降低</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顯示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異常前處理</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能有效提升模型表現</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實驗二比較結果</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：相比未使用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異常前處理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的組</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合</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加入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前處理的誤差</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值明顯較</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低，顯示該方法在異常資料處理上的優勢</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實驗</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三最佳組合</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在不同組合中</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LSTM +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表現最佳，說明若能正確處理異常資料，使用簡單的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LSTM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即足夠應對異常監控，</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不必採用複雜度較高的 </a:t>
            </a:r>
            <a:r>
              <a:rPr lang="en-US" altLang="zh-TW" sz="1400" dirty="0" err="1">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BiLSTM</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提升訓練效率</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：透過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異常處理，第二階段的訊號</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分解數量的參數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值僅需設定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3</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就可達到水準以上的效果，</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與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 </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EEMD </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相比</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，大幅提升</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了訓練效率</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本研究</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證實 </a:t>
            </a:r>
            <a:r>
              <a:rPr lang="en-US" altLang="zh-TW"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前處理能有效提升異常監控系統的預測準確度，並透過適當的訊號</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分解可</a:t>
            </a:r>
            <a:r>
              <a:rPr lang="zh-TW" altLang="en-US" sz="1600"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有效降低</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模型複雜度與計算成本，</a:t>
            </a:r>
            <a:r>
              <a:rPr lang="zh-TW" altLang="en-US" sz="1600"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使得 </a:t>
            </a:r>
            <a:r>
              <a:rPr lang="en-US" altLang="zh-TW" sz="1600"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LSTM </a:t>
            </a:r>
            <a:r>
              <a:rPr lang="zh-TW" altLang="en-US" sz="1600"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即可</a:t>
            </a:r>
            <a:r>
              <a:rPr lang="zh-TW" altLang="en-US"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達到良好效果</a:t>
            </a:r>
            <a:endParaRPr lang="en-US" altLang="zh-TW" sz="1600"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386585622"/>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實驗三結果</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(3/3</a:t>
            </a:r>
            <a:r>
              <a:rPr lang="en-US" altLang="zh-TW" sz="1800" dirty="0">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vs</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 VMD</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異常處理</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sz="16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latin typeface="Arial Unicode MS" panose="020B0604020202020204" pitchFamily="34" charset="-120"/>
                <a:ea typeface="Arial Unicode MS" panose="020B0604020202020204" pitchFamily="34" charset="-120"/>
                <a:cs typeface="Arial Unicode MS" panose="020B0604020202020204" pitchFamily="34" charset="-120"/>
              </a:rPr>
              <a:t>深度學習</a:t>
            </a:r>
            <a:endParaRPr sz="16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32</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pic>
        <p:nvPicPr>
          <p:cNvPr id="6" name="圖片 5"/>
          <p:cNvPicPr>
            <a:picLocks noChangeAspect="1"/>
          </p:cNvPicPr>
          <p:nvPr/>
        </p:nvPicPr>
        <p:blipFill>
          <a:blip r:embed="rId4"/>
          <a:stretch>
            <a:fillRect/>
          </a:stretch>
        </p:blipFill>
        <p:spPr>
          <a:xfrm>
            <a:off x="19287" y="1440160"/>
            <a:ext cx="9105400" cy="3137413"/>
          </a:xfrm>
          <a:prstGeom prst="rect">
            <a:avLst/>
          </a:prstGeom>
        </p:spPr>
      </p:pic>
    </p:spTree>
    <p:extLst>
      <p:ext uri="{BB962C8B-B14F-4D97-AF65-F5344CB8AC3E}">
        <p14:creationId xmlns:p14="http://schemas.microsoft.com/office/powerpoint/2010/main" val="244350640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第三階段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即時監控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Dashboard</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33</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pic>
        <p:nvPicPr>
          <p:cNvPr id="6" name="圖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82570" y="1299897"/>
            <a:ext cx="4485929" cy="3667921"/>
          </a:xfrm>
          <a:prstGeom prst="rect">
            <a:avLst/>
          </a:prstGeom>
        </p:spPr>
      </p:pic>
      <p:pic>
        <p:nvPicPr>
          <p:cNvPr id="7" name="圖片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8041" y="1299897"/>
            <a:ext cx="4485929" cy="3667921"/>
          </a:xfrm>
          <a:prstGeom prst="rect">
            <a:avLst/>
          </a:prstGeom>
        </p:spPr>
      </p:pic>
      <p:sp>
        <p:nvSpPr>
          <p:cNvPr id="8" name="矩形 7"/>
          <p:cNvSpPr/>
          <p:nvPr/>
        </p:nvSpPr>
        <p:spPr>
          <a:xfrm>
            <a:off x="1566968" y="1235939"/>
            <a:ext cx="1468074" cy="275742"/>
          </a:xfrm>
          <a:prstGeom prst="rect">
            <a:avLst/>
          </a:prstGeom>
          <a:solidFill>
            <a:srgbClr val="FFC000"/>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正常狀態</a:t>
            </a:r>
            <a:endPar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6" name="矩形 15"/>
          <p:cNvSpPr/>
          <p:nvPr/>
        </p:nvSpPr>
        <p:spPr>
          <a:xfrm>
            <a:off x="6241831" y="1235939"/>
            <a:ext cx="1468074" cy="275742"/>
          </a:xfrm>
          <a:prstGeom prst="rect">
            <a:avLst/>
          </a:prstGeom>
          <a:solidFill>
            <a:srgbClr val="FFC000"/>
          </a:solidFill>
          <a:ln w="3175">
            <a:solidFill>
              <a:schemeClr val="tx1">
                <a:lumMod val="65000"/>
                <a:lumOff val="3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狀態</a:t>
            </a:r>
            <a:endPar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 name="矩形 1"/>
          <p:cNvSpPr/>
          <p:nvPr/>
        </p:nvSpPr>
        <p:spPr>
          <a:xfrm>
            <a:off x="496541" y="1980054"/>
            <a:ext cx="3951706" cy="515639"/>
          </a:xfrm>
          <a:prstGeom prst="rect">
            <a:avLst/>
          </a:prstGeom>
          <a:noFill/>
          <a:ln>
            <a:solidFill>
              <a:srgbClr val="FF6A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17" name="矩形 16"/>
          <p:cNvSpPr/>
          <p:nvPr/>
        </p:nvSpPr>
        <p:spPr>
          <a:xfrm>
            <a:off x="496541" y="2636814"/>
            <a:ext cx="3951706" cy="2189567"/>
          </a:xfrm>
          <a:prstGeom prst="rect">
            <a:avLst/>
          </a:prstGeom>
          <a:noFill/>
          <a:ln>
            <a:solidFill>
              <a:srgbClr val="FF6A6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4" name="矩形 3"/>
          <p:cNvSpPr/>
          <p:nvPr/>
        </p:nvSpPr>
        <p:spPr>
          <a:xfrm>
            <a:off x="1751684" y="1736262"/>
            <a:ext cx="1441420" cy="307777"/>
          </a:xfrm>
          <a:prstGeom prst="rect">
            <a:avLst/>
          </a:prstGeom>
        </p:spPr>
        <p:txBody>
          <a:bodyPr wrap="none">
            <a:spAutoFit/>
          </a:bodyPr>
          <a:lstStyle/>
          <a:p>
            <a:r>
              <a:rPr lang="zh-TW" altLang="zh-TW" dirty="0">
                <a:solidFill>
                  <a:srgbClr val="FF6A6A"/>
                </a:solidFill>
                <a:ea typeface="微軟正黑體" panose="020B0604030504040204" pitchFamily="34" charset="-120"/>
                <a:cs typeface="Times New Roman" panose="02020603050405020304" pitchFamily="18" charset="0"/>
              </a:rPr>
              <a:t>即時預測的結果</a:t>
            </a:r>
            <a:endParaRPr lang="zh-TW" altLang="en-US" dirty="0">
              <a:solidFill>
                <a:srgbClr val="FF6A6A"/>
              </a:solidFill>
            </a:endParaRPr>
          </a:p>
        </p:txBody>
      </p:sp>
      <p:sp>
        <p:nvSpPr>
          <p:cNvPr id="18" name="矩形 17"/>
          <p:cNvSpPr/>
          <p:nvPr/>
        </p:nvSpPr>
        <p:spPr>
          <a:xfrm>
            <a:off x="1751684" y="2593599"/>
            <a:ext cx="1441420" cy="307777"/>
          </a:xfrm>
          <a:prstGeom prst="rect">
            <a:avLst/>
          </a:prstGeom>
        </p:spPr>
        <p:txBody>
          <a:bodyPr wrap="none">
            <a:spAutoFit/>
          </a:bodyPr>
          <a:lstStyle/>
          <a:p>
            <a:r>
              <a:rPr lang="zh-TW" altLang="en-US" dirty="0" smtClean="0">
                <a:solidFill>
                  <a:srgbClr val="FF6A6A"/>
                </a:solidFill>
                <a:ea typeface="微軟正黑體" panose="020B0604030504040204" pitchFamily="34" charset="-120"/>
                <a:cs typeface="Times New Roman" panose="02020603050405020304" pitchFamily="18" charset="0"/>
              </a:rPr>
              <a:t>各類別回測</a:t>
            </a:r>
            <a:r>
              <a:rPr lang="zh-TW" altLang="en-US" dirty="0">
                <a:solidFill>
                  <a:srgbClr val="FF6A6A"/>
                </a:solidFill>
                <a:ea typeface="微軟正黑體" panose="020B0604030504040204" pitchFamily="34" charset="-120"/>
                <a:cs typeface="Times New Roman" panose="02020603050405020304" pitchFamily="18" charset="0"/>
              </a:rPr>
              <a:t>數據</a:t>
            </a:r>
            <a:endParaRPr lang="zh-TW" altLang="en-US" dirty="0">
              <a:solidFill>
                <a:srgbClr val="FF6A6A"/>
              </a:solidFill>
            </a:endParaRPr>
          </a:p>
        </p:txBody>
      </p:sp>
    </p:spTree>
    <p:extLst>
      <p:ext uri="{BB962C8B-B14F-4D97-AF65-F5344CB8AC3E}">
        <p14:creationId xmlns:p14="http://schemas.microsoft.com/office/powerpoint/2010/main" val="3592450183"/>
      </p:ext>
    </p:extLst>
  </p:cSld>
  <p:clrMapOvr>
    <a:masterClrMapping/>
  </p:clrMapOvr>
  <p:transition>
    <p:fade thruBlk="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第三階段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異常監控通知</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34</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5"/>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a:latin typeface="+mj-lt"/>
              </a:endParaRPr>
            </a:p>
          </p:txBody>
        </p:sp>
      </p:grpSp>
      <p:pic>
        <p:nvPicPr>
          <p:cNvPr id="2" name="圖片 1"/>
          <p:cNvPicPr>
            <a:picLocks noChangeAspect="1"/>
          </p:cNvPicPr>
          <p:nvPr/>
        </p:nvPicPr>
        <p:blipFill>
          <a:blip r:embed="rId6"/>
          <a:stretch>
            <a:fillRect/>
          </a:stretch>
        </p:blipFill>
        <p:spPr>
          <a:xfrm>
            <a:off x="150064" y="1299897"/>
            <a:ext cx="2401758" cy="3700594"/>
          </a:xfrm>
          <a:prstGeom prst="rect">
            <a:avLst/>
          </a:prstGeom>
          <a:ln>
            <a:noFill/>
          </a:ln>
        </p:spPr>
      </p:pic>
      <p:pic>
        <p:nvPicPr>
          <p:cNvPr id="4" name="模擬異常請求">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728666" y="1428460"/>
            <a:ext cx="6121720" cy="3443468"/>
          </a:xfrm>
          <a:prstGeom prst="rect">
            <a:avLst/>
          </a:prstGeom>
        </p:spPr>
      </p:pic>
    </p:spTree>
    <p:extLst>
      <p:ext uri="{BB962C8B-B14F-4D97-AF65-F5344CB8AC3E}">
        <p14:creationId xmlns:p14="http://schemas.microsoft.com/office/powerpoint/2010/main" val="2915974850"/>
      </p:ext>
    </p:extLst>
  </p:cSld>
  <p:clrMapOvr>
    <a:masterClrMapping/>
  </p:clrMapOvr>
  <p:transition>
    <p:fade thruBlk="1"/>
  </p:transition>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4"/>
                                        </p:tgtEl>
                                      </p:cBhvr>
                                    </p:cmd>
                                  </p:childTnLst>
                                </p:cTn>
                              </p:par>
                            </p:childTnLst>
                          </p:cTn>
                        </p:par>
                      </p:childTnLst>
                    </p:cTn>
                  </p:par>
                </p:childTnLst>
              </p:cTn>
              <p:nextCondLst>
                <p:cond evt="onClick" delay="0">
                  <p:tgtEl>
                    <p:spTgt spid="4"/>
                  </p:tgtEl>
                </p:cond>
              </p:nextCondLst>
            </p:seq>
            <p:video>
              <p:cMediaNode vol="80000">
                <p:cTn id="7" fill="hold" display="0">
                  <p:stCondLst>
                    <p:cond delay="indefinite"/>
                  </p:stCondLst>
                </p:cTn>
                <p:tgtEl>
                  <p:spTgt spid="4"/>
                </p:tgtEl>
              </p:cMediaNode>
            </p:video>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實驗總結果討</a:t>
            </a:r>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論</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35</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Google Shape;237;p16"/>
          <p:cNvSpPr txBox="1">
            <a:spLocks/>
          </p:cNvSpPr>
          <p:nvPr/>
        </p:nvSpPr>
        <p:spPr>
          <a:xfrm>
            <a:off x="254861" y="1402081"/>
            <a:ext cx="8130539" cy="34224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日誌分類</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階段</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透過</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適當的特徵選取與簡單分類模型，達到高達 </a:t>
            </a:r>
            <a:r>
              <a:rPr lang="en-US" altLang="zh-TW"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99% </a:t>
            </a:r>
            <a:r>
              <a:rPr lang="zh-TW" altLang="en-US" sz="14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14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準確率</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，這</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對缺乏專業</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安</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人員</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的中小企業來說，具有高度的實用性與</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可行性</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異常預測比較</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即便</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未進行任何異常前處理，深度學習模型整體表現皆優於 </a:t>
            </a:r>
            <a:r>
              <a:rPr lang="en-US" altLang="zh-TW"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ARIMA </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統計模型</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，特別是 </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LSTM </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與 </a:t>
            </a:r>
            <a:r>
              <a:rPr lang="en-US" altLang="zh-TW" sz="1200" dirty="0" err="1">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BiLSTM</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在面對非線性資料時，預測能力表現尤為</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穩定</a:t>
            </a:r>
            <a:endPar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信號分解技術助益</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引入信號分解技術後，預測誤差大幅下降。其中 </a:t>
            </a:r>
            <a:r>
              <a:rPr lang="en-US" altLang="zh-TW"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表現最佳，能夠有效</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分離</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2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訊號</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深度學</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習</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更容易</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掌握訊號的趨勢</a:t>
            </a:r>
          </a:p>
          <a:p>
            <a:pPr>
              <a:lnSpc>
                <a:spcPct val="150000"/>
              </a:lnSpc>
              <a:buClr>
                <a:schemeClr val="accent1"/>
              </a:buClr>
              <a:buSzPct val="100000"/>
              <a:buFont typeface="Wingdings" panose="05000000000000000000" pitchFamily="2" charset="2"/>
              <a:buChar char=""/>
            </a:pP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異常前處理</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優勢</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在應用 </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作為異常前處理的策略後，不僅能</a:t>
            </a:r>
            <a:r>
              <a:rPr lang="zh-TW" altLang="en-US" sz="12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提升預測準確度，也大幅縮短模型運行時間</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400" b="1" u="sng"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特別</a:t>
            </a:r>
            <a:r>
              <a:rPr lang="zh-TW" altLang="en-US" sz="1400" b="1"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是「</a:t>
            </a:r>
            <a:r>
              <a:rPr lang="en-US" altLang="zh-TW" sz="1400" b="1"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VMD + LSTM + VMD</a:t>
            </a:r>
            <a:r>
              <a:rPr lang="zh-TW" altLang="en-US" sz="1400" b="1"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」的組合，在所有實驗中達到最佳結果</a:t>
            </a:r>
            <a:endParaRPr lang="en-US" altLang="zh-TW" sz="1200" b="1" u="sng"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654876716"/>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結論</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36</a:t>
            </a:fld>
            <a:endParaRPr>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US" altLang="zh-TW" sz="12000" b="1" dirty="0" smtClean="0">
                <a:solidFill>
                  <a:srgbClr val="3F5378"/>
                </a:solidFill>
                <a:latin typeface="+mj-lt"/>
                <a:ea typeface="Roboto Condensed"/>
                <a:cs typeface="Roboto Condensed"/>
                <a:sym typeface="Roboto Condensed"/>
              </a:rPr>
              <a:t>5</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B6DC5ECA-80DA-4B05-93C7-F4C4079AFD84}"/>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extLst>
      <p:ext uri="{BB962C8B-B14F-4D97-AF65-F5344CB8AC3E}">
        <p14:creationId xmlns:p14="http://schemas.microsoft.com/office/powerpoint/2010/main" val="584420620"/>
      </p:ext>
    </p:extLst>
  </p:cSld>
  <p:clrMapOvr>
    <a:masterClrMapping/>
  </p:clrMapOvr>
  <p:transition>
    <p:fade thruBlk="1"/>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研究貢獻</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37</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Google Shape;237;p16"/>
          <p:cNvSpPr txBox="1">
            <a:spLocks/>
          </p:cNvSpPr>
          <p:nvPr/>
        </p:nvSpPr>
        <p:spPr>
          <a:xfrm>
            <a:off x="254861" y="1422706"/>
            <a:ext cx="8130539" cy="3422468"/>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適用於中小企業的異常分析架構</a:t>
            </a:r>
          </a:p>
          <a:p>
            <a:pPr marL="76200" indent="0">
              <a:lnSpc>
                <a:spcPct val="150000"/>
              </a:lnSpc>
              <a:buClr>
                <a:schemeClr val="accent1"/>
              </a:buClr>
              <a:buSzPct val="100000"/>
              <a:buNone/>
            </a:pP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整合了簡易的分類模型與深度學習的預測模型，在資源有限的條件下，仍然能有效進行異常</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偵測，</a:t>
            </a: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降低對資安專業人力的依賴</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驗證 </a:t>
            </a:r>
            <a:r>
              <a:rPr lang="en-US" altLang="zh-TW"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 </a:t>
            </a: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在異常前處理的效益</a:t>
            </a:r>
          </a:p>
          <a:p>
            <a:pPr marL="76200" indent="0">
              <a:lnSpc>
                <a:spcPct val="150000"/>
              </a:lnSpc>
              <a:buClr>
                <a:schemeClr val="accent1"/>
              </a:buClr>
              <a:buSzPct val="100000"/>
              <a:buNone/>
            </a:pP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變</a:t>
            </a: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分模態</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分解能有效</a:t>
            </a: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分離異常訊號，提升預測穩定性與效率，不規則數據分布的情況下，仍能穩定提升預測模型的準確性與運算效率。</a:t>
            </a:r>
          </a:p>
          <a:p>
            <a:pPr>
              <a:lnSpc>
                <a:spcPct val="150000"/>
              </a:lnSpc>
              <a:buClr>
                <a:schemeClr val="accent1"/>
              </a:buClr>
              <a:buSzPct val="100000"/>
              <a:buFont typeface="Wingdings" panose="05000000000000000000" pitchFamily="2" charset="2"/>
              <a:buChar char=""/>
            </a:pP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提出 </a:t>
            </a:r>
            <a:r>
              <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異常前處理</a:t>
            </a:r>
            <a:r>
              <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VMD</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訊號分解融合 </a:t>
            </a:r>
            <a:r>
              <a:rPr lang="en-US" altLang="zh-TW"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LSTM</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20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架構</a:t>
            </a:r>
            <a:endParaRPr lang="zh-TW" altLang="en-US" sz="20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它在保持模型簡單性的同時，仍能取得最佳的預測效果，為</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未來流量預測場景</a:t>
            </a:r>
            <a:r>
              <a:rPr lang="zh-TW" altLang="en-US" sz="16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提供一個實用的參考架構。</a:t>
            </a:r>
            <a:endParaRPr lang="en-US" altLang="zh-TW" sz="14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385863100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sz="1800" dirty="0">
                <a:latin typeface="Arial Unicode MS" panose="020B0604020202020204" pitchFamily="34" charset="-120"/>
                <a:ea typeface="Arial Unicode MS" panose="020B0604020202020204" pitchFamily="34" charset="-120"/>
                <a:cs typeface="Arial Unicode MS" panose="020B0604020202020204" pitchFamily="34" charset="-120"/>
              </a:rPr>
              <a:t>未來展望</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38</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20" name="AutoShape 4" descr="data:image/png;base64,iVBORw0KGgoAAAANSUhEUgAAAsAAAAFPCAYAAABDIXh/AAAAOXRFWHRTb2Z0d2FyZQBNYXRwbG90bGliIHZlcnNpb24zLjcuMSwgaHR0cHM6Ly9tYXRwbG90bGliLm9yZy/bCgiHAAAACXBIWXMAAA9hAAAPYQGoP6dpAAEAAElEQVR4nOzdd3hT5RcH8O9N0qZ70DI6oC17ypS9twxBWSoiQ0AQByg42fhjiKICsmQjgkzZe++9hDJaCrSldO82acb5/XGT26RJB9BSJOfzPHmgd9/kJjk597zvKxARgTHGGGOMMRshK+4DYIwxxhhj7EXiAJgxxhhjjNkUDoAZY4wxxphN4QCYMcYYY4zZFA6AGWOMMcaYTeEAmDHGGGOM2RQOgBljjDHGmE3hAJgxxhhjjNkUDoCLycOHDxESEiL9TUQ4evQokpKSpGlnz55FVFTUc+8rMzMTGo3mubfDGGOMMfYqEGxxJLjo6GgkJibmuYy9vT3Kly+f6/zhw4ejf//+aNWqldn0IUOG4KuvvkLVqlXz3P7QoUPx5MkT7Ny5EwCg1WphZ2eHI0eOoHXr1gCAwMBAjB8/HkOHDjVbV6PRIDQ0NNdtK5VKBAUFSX/XqVMH77//PsaOHZvnMTHGGGOM2QJFcR9AcZg0aRIWL16c5zIVKlQwy9Ca+vfff7F06VKMHDnSYvqKFSswYMAAaZqTkxPKlSuX635CQ0Mxbdo0GH+HzJw5EytXrgQAxMXFYcWKFTh58iTat2+P999/H4CYPa5WrVqu26xSpQq+/vprLF++HCdOnMjzPBl7VRARBEEo7sNgjBUQv2dzx89N0bPZEog33ngDYWFhVh8zZ87Mc92JEyeiR48e8PDwwMmTJ6Xp06dPBwC0bdsW1apVQ7Vq1TBx4sQ8tyWTyeDg4AAHBwcAYubZ+LcgCLCzs4ODgwPs7OykdSpWrAgiwrp161C6dGkQEYgIVapUwbx583D79m2kp6cjNjb2WZ8eAIAgCBAEIddz0Ov18PPzgyAIUtD+PFauXAlBEPDgwYMCrzN58mTpQ8L4/7wegYGBz32chUGj0eDbb7+Fr68vHB0d0bRpU5w6dcpiuVWrVqFq1apQKpWoWrUqli5darHM1q1b0ahRI7i5uaFcuXIYMmTIU7/2Dx48sHiuZDIZXFxcUKdOHSxbtuyZz7UgBEHA5MmTAQBHjx6FIAg4evRogdZVq9UYPXo01q5dCyD7Osrv8bLZuXPnMx+X8dp/mveONcbroDDez61bt5buZpnau3cvunbtCm9vbzg6OqJq1ar45ptvEBcX99T7GDRo0HO/p02viYMHD6J169ZWt7l582a88cYb8Pf3h4ODAwIDA9G3b19cuHDhufZf1Arz+S5M06ZNw+zZs6W/AwMD0bp1axw8ePCZ36fGz468HosWLXruYzf93ikorVaLJUuWoEGDBvDw8ECJEiXQsGFDLFq0CFlZWdJyOT/PikNu792iUpDvsEGDBll9PTdt2vTM+7XJDDAA7Nmzx6xMIKcKFSpYnf7zzz9j7969uHnzJr799lvExsbi0KFDOHHiBNavX48pU6Zg4sSJiI2NRWBgIN566y2z9d966y0cOHAAarUaRIRatWrhu+++wzfffIP09HR8//33UnbX0dERPXr0eKEXYk6CIGDjxo2YOnWqxbzjx4/j8ePHxXBU1g0dOhSdO3eW/p42bRp2796NM2fOSNOUSmVxHJqF0aNHY82aNfjpp58QFBSEX375BR07dsSVK1dQuXJlAMDGjRsxaNAgfP311+jYsSP27NmDYcOGwcHBQbob8Ndff6F///4YMWIEfvjhBzx+/BgTJ05E27ZtcenSJdjb2z/VcX344YdSyQ0RITk5GWvXrsXQoUOh0WgwYsSIwn0irKhXrx7OnDmD6tWrF2j5qKgo/Pbbb1ixYgUAoGvXrmav+dKlS7Fs2TJs2bIFPj4+RXLMz+vUqVPo379/cR9Gkfvyyy/xyy+/YMCAAVi6dCnc3d1x5coV/Pjjj9i0aROOHj0Kf3//F35cxuu+evXqFoGXVqvFBx98gA0bNmDAgAEYOnQovL298fDhQyxcuBDNmjXDli1b0K1btxd+3Pl5WZ9vQEwkTZo0Sfrb+Lw3bNgQZ86ckd63z2L8+PHo2rWr1Xl5lTYWpcGDB2P79u34+uuv0bBhQ2g0Ghw5cgSfffYZdu/eje3btwOw/DwrDgsWLHhh+yrod9jVq1fRt29fjBkzxmx94/flMyEb9NFHH1H9+vXpjz/+sPoYOHAgVahQwWK9+/fvk5ubGwUGBtIff/xBCoWC/v33XwoPDyd/f3+qUaMGlShRgqKiouiDDz6g2rVrk1arNdvGtWvX6MiRI9S6dWtq3LgxHTlyhI4cOUIAcn1MmjTJbBvff/99nssDoFatWlGVKlWIiKh27do0e/bsp36eAFDz5s0JAF2/ft3q89i4cWMCQCtWrHjq7ee0YsUKAkBhYWEFXmfSpEmU22U8cODAXOcVp/DwcJLL5TR37lxpWmZmJvn6+tLQoUOlaZUrV6a3337bbN23336bKlasKP1dpUoVevPNN82WOXv2LAGgjRs3FviYwsLCrF5rREQ6nY4qV64sXU9FIbd9F4Tx2HO7Bo3XyNNcVy9KSkoKjR8/nhQKBXl7ez/z9VpY55jfc/k0WrVqRa1atZL+XrlyJQEwu+6NgoODycnJifr16/dU+xg4cCAFBAQ813HmvPYGDBhAzZs3l/6eNm0aCYJAW7dutVhXo9FQx44dqUyZMpSVlfVcx1HYiuL5Lkw5n/cWLVrQ+++/L/2d12d7bozfpYVx/eblaY/t/v37BICWLl1qMe+HH34gAHThwgUiKtz34H9BQb7D1Go12dnZ0cKFCwt13zZZAtGyZUs0aNAAFy9etPpwcHDAe++9Z7FeUFAQbty4gfLly2PYsGH45JNPUKNGDUyZMgXlypXDuXPn0LhxYzRu3BgbN27E8uXLIZfLzbbx2muvoXXr1oiJiYGLiwuaNGki3W77448/cOTIEbOHtUz06NGjERwcjB9++AEVK1ZEcHAwgoODERQUhPHjxyM4OBidOnUqlOeqdevWKFWqFDZs2GA2XavVYvPmzXjnnXcs1omPj8dHH32EMmXKQKlUolatWli+fLnZMjqdDpMmTYKfnx8cHR3RuXNnREZGWmzr8OHDaNasGZycnFCqVCmMHDkSycnJz3VOu3btgiAI2L9/v9n0U6dOQRAEHDt2TLqVduDAATRp0gQODg4oX7485s6da3EeU6ZMQVBQEJRKJWrWrGnxyz3n7en9+/dDp9Ohd+/e0jIODg7o1q0b9u7dCwC4f/8+7t69a7YMAPTu3RshISEIDQ2FVqtF+/btMXjwYLNlqlSpAkCsFS8MMpkMderUQVhYGIDs24xLliyBr68vSpYsiWPHjgEo2Ot1+PBhNGjQAA4ODqhUqRK2bNliNt9aCcTZs2fRrl07uLq6omTJknjvvfcQERGBBw8eSHdyBg8e/FS3w2/evCmdh6nw8HDI5XKsWrVKKgnYuHEjOnXqBEdHR/j5+WHixInQ6XRm6/3++++oVq0alEolKlSogJ9++gl6vV6abyzNMD2vZcuWYeHChZg/fz5GjRpV4GN/VqdPn8Ybb7yBUqVKSdf0lClTzI4TAB4/fow33ngDjo6O8Pf3x6RJkyyWye98c5o+fToqV66Mjz/+2GJe1apVMWvWLLz++uvSNJ1Oh5kzZ6JSpUqwt7dHQEAAvvnmG6hUqlz3ceXKFbRv3x7u7u4oUaIEOnbsiMuXL0vzjddWXiUetWvXlu4+ZGRkYObMmXjvvffQs2dPi2UVCgWmT5+OJk2aIDo6GoD4fq9YsSL+97//wdXVFZUqVZJ691m6dClq1aoFpVIJHx8fjBgxwqxBdm631q2VCOX32VQUz7e1kpOcZTMrV66Eg4MDzp8/Lx1fuXLlzEoLjec4ZcoU6f+mz/uLcuvWLfTp0we+vr5QKpXw9/fH559/Lp2z8dx+/fVXVKxYEe7u7li3bp3ZNn7//XcIgoC7d++aTV+7di1kMhnCwsKk11+r1Vocw4ABA/C///0PJUqUyPPz7Pjx42jTpg2cnJzg7u6ON998E//++680v6DXhbEMpF+/fnB2dkbJkiUxatQoZGRkSMvkLIEQBAFLly7F8OHDUaJECbi6uqJXr14WvVQtXboUVapUgVKpRJ06dXD06FEoFAqz95sgCBg0aJD0fBTkO+zWrVvQaDSoXbu2xfP3XAo1nH7JBQQE5Js5tfYw/jIzGjVqFNWuXZu2bdtGW7ZsIb1eTyqVivR6PX3yyScEgBo2bEjJyclWjyMqKopkMhkBoBEjRki/+HJ75JYZGzBgAPXo0UP6u0qVKjRv3jwiIlq8eDHVq1ePiJ4vAzxp0iQaOXKkRfZv79695O7uTnfu3DH7tZqWlkbVqlWjkiVL0sKFC2nv3r00YsQIAkBTpkyR1h8/fjzJ5XKaOnWqtIxCoTDLYh07dowUCgW1bduWtm/fTn/99RdVqVKFGjZsKGVbniUDrNVqydfX1yzbQEQ0bNgwKl++POn1eimT4OnpSWPHjqW9e/fSxx9/TADojz/+kNYZPnw4KRQK+v7772n//v00efJkUiqV9Ntvv0nLhIeH05kzZ0ilUhER0bhx48jV1dXiuH766ScCQOnp6bRr1y4CQJcuXTJb5uLFiwSAdu/ebfWciYhWr15NAGj//v25LpNTXhlgIqLXXnuNgoKCiCg7y1KyZElat24drV69mlJSUgr0et26dYvs7e2pU6dOtGPHDlqyZAmVLFnSbN/G7R85coSIiC5fvkxKpZJatWpFW7Zsoc2bN1PFihWpatWqpFKpaMuWLQSAxo8fT5cvX7Y49ryyow0bNjTL9hER/e9//yMXFxdKS0uTnhcPDw8aNGgQ7d27lyZMmEAymYy+//57aZ3p06cTABo5ciTt27ePfvnlF3J3d6cxY8ZIy8TExNCZM2fMPhdCQkIoLS3N7DifRUEywDdu3CBHR0fq378/7du3jw4dOkRDhw4lALRy5Uoiyr4O7OzsaMiQIbRnzx6aOHEiyWQyGj9+/FOdr2kGODw8nACYzc/PgAEDzN5bs2bNIicnJ2rXrh3p9XoiMs8Ap6amkre3N/Xp04f2799Pu3btoiZNmpCXl5f0HCcnJ9OZM2coJiZG2k9e1/0///xDAGjHjh0FPu5JkyaRnZ0d1alTh3bv3k1r164lIqIJEyYQABo1ahTt3buXFixYQF5eXlSjRg1KT0+X1rV2DVh7f+T12fQinm+jnBnLFStWkEwmo4CAAJo/fz4dPHiQ+vXrZ5bRO3PmDAGgDz/8kM6cOZPr8/i07wfjc7Ns2TLSaDQWD9M7sk+ePCFvb2/q3Lkz7dy5k44ePUrfffcdAaDJkyebnZuzszMtXLiQNm3aRA8fPjQ7toSEBHJwcDB7fxARdejQgdq0aUNERCqVisqVK0eOjo7S65+SkmJx/Ll9nu3fv5/kcjm1b9+e/vnnH/r777+pdu3a5OLiQv/++6/Zuef3nWX8POvWrRvt2rWLfv75Z3JwcKD+/ftLy+S8ewOASpQoQUOGDKGDBw/SvHnzyN7enrp27Sot89dffxEAGjp0KO3du5emTp1Krq6uFtnsM2fOUEhISJ6vY87vMOPd4dGjR5O/vz8pFApq3rw5nTt3Ls/t5MemAuCQkBCaPn06lS5dmoKDg6VHjRo1aPjw4bRw4UKLx6FDhygzM1PaxoYNG8jFxYXu3LlDy5cvp9KlS5NaraaEhAR6++23ycPDg5YvX07ly5enqlWr0rVr1yyO4/fffycAFBgYSHK5XHpxN23aRDdu3DB7VKlSxeqH8759+0gul9PmzZulaaYBsF6vJ71eL92+/umnn576+TJ+6B49epQAmJ3LoEGDaNCgQRYffvPmzSMAdPLkSbNtDRkyhJRKJcXGxlJCQgI5OTnRl19+abZMt27dzL7EmzVrRpUqVSK1Wi0tExYWRvb29rRmzRoievYSiG+//ZacnZ2lL8bMzEzy8PCgqVOnElH2h8lHH31ktl6PHj3Iz8+PdDod3b17lwRBoIkTJ5otM336dHJ1dZW+1HIaNmwY+fv7W0xfsmQJAaDHjx/T2rVrCYDFB8Xdu3cJAP31119Wt33v3j3y8vKiBg0aSF9aBWF8HSdMmCB9WajVagoJCaFRo0YRAJo1a5bZc5PzuizI6/Xuu++Sj4+P2TKbNm3KMwDu1asXlSlTRvoBQUR06tQpCgwMpGvXrj1XCcTixYtJEAS6f/++NK1KlSo0ZMgQs+elU6dOZut9/vnn5OTkRAkJCZScnExOTk70wQcfmC3z119/kUwmowcPHlg9rtyO81kUJABes2YNderUyey60Ol05OnpSaNGjSKivM/X0dGR4uLiCny+pl+ixoDH2u14a65fv04A6H//+5/ZdOMX4/bt24nIPCAz/jg8e/astHxISAiNGzeOwsPDc91XXgHwnDlzCADdvn3bbLpOp7MIrnQ6HRFlvxbG65eIKC4ujuzt7WnYsGFm2zl27JjZ8/I0AXBen00v4vk2shYAI8ft/tTUVFIoFPTJJ59YPSdrnicAzu3h7OwsLXvgwAFq2rSp9B1g9Nprr0mBnfHcBg4cmOexvfvuuxQYGCi9tyIiIkgmk9Hq1aulZa5evUo1atSQjkWhUFCTJk3ol19+MTsGa59n9evXp6pVq5oF8ImJiVSiRAmpTK4g1wWR+LzXqFHDbFu//PILCYJAwcHBRGQ9AM6ZKHjnnXfIxcWFiMR4o0KFCmYBMZGYTMjrs9kaa99hn3/+uXRuR44coU2bNlGDBg3I0dGRrl69WuBt52RTJRAVKlSAj48PYmJi0KBBA+kRHBwMNzc3fPXVVxg1ahS++eYbfPPNNxg5cqTUKwMgtqbt27cv0tLSUKVKFQwZMgTR0dEYO3YsatSogZs3b2LSpEmoUKECzp07h0qVKqFOnTro1q0bLl26BAAgIsybNw8BAQGoUaMG3n//fanBTu/evVGrVi2zx507d8zOQa/XY/78+XjrrbfQo0cPs0Z2zs7OUsG4Wq1GmTJloFAocPfu3ee6tdSiRQv4+PhIZRBZWVn4559/rJY/HDt2DAEBAWjWrJnZ9AEDBkCtVuPs2bO4ceMGMjIyLG4p9u3bV/p/RkYGzpw5gz59+kAmk0Gr1UKr1cLf3x+VK1fG4cOHn/l8APH2Unp6unT7fdu2bUhJScHAgQPNljPeqjHq1asXIiMjERERgcOHD4OI8N5770nHZ7ylk5qaiosXL1rdNxFZvVVsvBVIhl49AFgsZ7pMTrdv30abNm0gl8uxbt26Z+pRYNq0abCzs4OdnR2USiUqVqyItWvXYtKkSRg3bpzZsvXq1ZP+X9DX6+zZs+jSpYtZ47yePXua9XKS06lTp9ClSxezBoxNmzZFWFgYXnvttac+R1PvvPMOHB0d8eeffwIAzp07hzt37ljckrN2HWRkZODGjRs4c+YMMjIy0L9/f7ProF27dtDr9VJ5SHF7//33sXfvXmi1Wty6dQvbt2/HtGnToFarkZ6ebrbsu+++a/Z3r169kJmZ+cznK5OJXzV5vc6mjh8/DgAWpWjvvvsu5HK51X1Uq1YNfn5+6Nq1Kz766CNs3rwZ3t7e+PHHH5+5oZdxAKGct64nTpwovU+Mj5wNhU3fH2fPnkVWVpbF+bRs2RIBAQHPdI3k9dn0Ip7v/DRp0kT6v4uLC0qXLm1xnRWVSZMm4cKFCxYP025B27dvj1OnTsHR0RH37t3D7t27MWvWLERHR1scp+lrac2QIUPw4MEDqVeoP//8E87OzujVq5e0TO3atXHjxg2cPHkSEydORIsWLXD58mWMGTMG9evXR0xMjNVtp6Wl4fLly+jXr59ZSaWHhwe6d+9u8drkdV0Yvf/++2bb6tWrF4gI58+fz/UcTV9PQIynjM9TZGQkQkND0a9fP7NlrJWS5iW377CRI0fi0KFDWLRoEVq3bo1evXrhwIEDcHZ2lnrfehY2FQAblSpVyqzm11jHdvr0adjb2yMkJARbtmyBh4eH2Yv++uuvY926dfj9998BAHPnzkWrVq2wdetWvPfee7hy5Qqio6PRuXNn9OjRAz///DN2794NrVYrfSCtX78eT548QceOHQEAS5Yswfz586U63uDgYNjb22PNmjXS35988ol0DIIg4MKFCxg2bBjWrl1rFuSMHTtWqj91cHDA5cuXcevWLYSHh+ONN9545udLJpOhd+/e2LhxIwDxh4CdnR3atWtnsWxiYiLKlCljMd04LTk5War1LV26tNkyvr6+ZtvR6/WYPn26xRfNv//++9y9T1SqVAktW7bE6tWrAQCrV69G27ZtLfpsLlu2rNnfpUqVAiC+4Y3dCFWtWtXs+Bo2bAgAuR6jh4cHUlNTLaYba2Xd3d3h4eEBABbLGZcxzjc6cuQImjZtKv2/YsWKuZ98HoYNGyZ9WVy6dAkhISGIj4+3Wpvo5uYm/b+gr1dkZKTF6y6Xyy2mmYqLi5Oe98Lm5uaG3r17Y82aNQDE66BSpUpo3ry52XIFuQ46depkdt7Gc3pZekpJSUnBkCFD4OnpiZo1a2L06NEICQmBvb29xQ8q0/cikH2+UVFRz3S+xlrGvOrSExISkJaWBgBSXWzOzxKFQgFvb2+r7QCcnJxw/PhxdO/eHRs2bEDv3r1RunRpDBkyxKy+8WkEBAQAgEX3ch9//LFZYGVNzveHtfMxTnuWdg15XZMv4vnOj5OTk8W28qoRL0yBgYFmSS7jo27dutIyGo0GY8eOhZeXFypXrozhw4dLbYByvh9MX0tr2rVrh8DAQLPvk379+lk8B4IgoFmzZpgyZQoOHz6MmJgYTJw4EXfu3Mm1+9WkpCQQUYGvnbyui6dZJidrr6fxeQoPDzfbjpGfn1+u28spr++wKlWqoG3btmbLe3h4oFmzZrh27VqB95GTTXaDFh0dbTGQRM+ePVGzZk00aNAAEydOxJkzZzB06FCzX0leXl6YOnWq1BihUqVK8Pb2xuHDhyGTyaDX6zFjxgx88skn+PTTT9GoUSPs3LlTatiUmpqKL7/8EqNHj5b6uDMG3EZJSUnIysqCt7e3NC0uLg6Ojo5wdnaGIAhYtWoVYmNjLT6UQ0ND8ejRI9y+fdtselpaGrRaLRSKZ3+5+/Xrh3nz5uHatWv4+++/0atXL6vb8/T0tDqAiPFL0dvbW3rTxMTEoFKlSmbnaeTu7g5BEDBmzBiLbBSQ/wdSQQwZMgRDhgzBzZs3sX//fqxatcpimbi4OLM38ZMnT6TzMAahhw8fhqurq8W6uXWzV7lyZaSmpiIqKsqsW667d+/C398fzs7OUtcud+7cMcs+GBtaGBsJAGJji8GDB6NmzZrYsWPHU33o5OTr64sGDRo89XoFfb08PT2tZjri4+Nz3banp6fVfo137dqVb2amIIYMGYLVq1fjzJkz2LhxI0aPHm2xTM4+U02vA2MfnmvXrrXaJc/zvB6Fady4cdi6dSvWrl2Ltm3bwtXVFURk9dpNSUkx+/t5z7dUqVKoXbs29uzZgxkzZlg9vokTJ2Lp0qUIDw+Hp6entF/ThkAajQZxcXFmn4+mypcvjxUrVmDp0qW4dOkS1qxZg/nz56NSpUr49ttvra6Tl/bt28PBwQEbN24061bL19fX4kdCXkzPJ+cooY8fP5bumBm/b3Q6nfR/az+Wgbw/m4rq+ZbL5RaNP3M7vpfdTz/9hHnz5mHx4sV48803UaJECQBAjRo1nnpbxoZdv/zyCz766CPcunULf/zxhzT/888/x65duyy+G93c3DBlyhRs2rQJwcHBVrft4eEBQRCk19fU48ePLd4LeV0XpsuYsrbM0zB+F+Y8xoSEhAKtn9932IYNG+Dq6mqRyFOpVHB2dn6mYwZsNANcunRps4yraTA8d+5cLF26FBERERg/frzZevHx8QgODpZ+ifn7+2Pnzp24du0aEhISULFiRXz44YfQ6XTYsmULJkyYYJbZcnJywvDhwy2GJG7evLk0cIYx4/zGG29I06pVq2YxotusWbPM5lerVg0TJkzA48ePLaZXq1bN6pvnaTRt2hT+/v5Yu3Yttm/fbrX8ARBv6T18+BCnT582m7527VoolUq8/vrraNKkCZycnCx6lti2bZv0fxcXF9SrVw+3b982+wVfq1Yt/PDDD2b9vD6rPn36wMXFBZ988gmcnZ0t+mzOeUyA2DdvuXLlULFiRWkY7Li4OLNjTE5OxuTJk3O93dehQwcIgmB2/mq1Grt27ZJ676hUqRKCgoIsnqPNmzejQoUKUu8g//zzDz744AO0atUKx48fL7Zgq6CvV/v27bFr1y6zjNz+/fuRmZmZ67ZbtWqF3bt3m3UWf+XKFXTr1g2XL1+W7q5YKwspiJYtW6JixYr47rvvEB8fjw8++MBiGWvXgbOzMxo1aoTGjRtDqVQiMjLS7NydnJwwfvz4lyYDfPr0abRt2xY9evSQgt6DBw8iPT3dIjNn7JPUaP369XBycnqu8x07diyuXbtmtY/R4OBgrFq1Cl27dkXJkiXRokULAGIfoTmPQ6fTSfNN7dixA97e3njy5AnkcjkaNmyIefPmwdXVVeqh4Wl5eXnhiy++wOrVq7F582aryxQkA9WoUSPY29tbnM+JEycQHh4unY8xEDU93txG88zrswkomufb09MTCQkJZiUhzzraqCAIz/yeLQynT59GzZo1MWjQICn4DQ4Oxt27d58pUz148GCkpqZi3LhxqFy5spTNBMTBq0JDQ6W7qKZSUlIQHR0t/TDK+Xnm4uKCunXr4u+//zb78ZGSkoIdO3ZYvBfyuy5yW0YQBLRp0+apzxsQEzJ+fn4W75GtW7fmu25BvsNWrFiBESNGQK1WS9MeP36MEydOoH379s90zACescXFf5BWq6W9e/fS8OHDydnZmfr160f169cnNzc3AiC16J4/fz4pFAqyt7enVatWmW1jw4YN5OnpSQ8fPpQanLz++utSi/99+/ZR48aNydHRkRYsWJDn8YwaNcqiYPz48ePk7u5Ov/zyC5UqVYomTpwoFa4XxB9//FHgPjEL0hITORopjBkzhpRKJfn6+krHlbNgPzU1lapWrSr1ArFv3z769NNPLbY1ffp0qSX9gQMHaPTo0VKLUWNDHmNDv/fee4927dpFO3bsoLZt25KzszPduHGDiJ6/H+Bhw4ZZbThgbFDg4OBA06dPp3379tGwYcNIEAT6+++/peXef/99cnd3px9//JEOHz5MixYtIm9vb7MGBDl7gSAiGjx4MLm4uNCCBQvo4MGD1L17d3J2dqY7d+5Iy6xatYoA0NixY+nw4cP0zTffEACpVXl6ejqVKlWKvLy86NChQ3TmzBmzh7Hhj0qlMvvbmvx6gbD23Jg28iEq2Ot1584dcnFxoVatWtHu3btp+fLl5OfnR0qlMtdGcFeuXCGlUknt2rWj7du306ZNm6hq1apUv359UqvVlJSURACof//+VluUF6SBmLGxRs7GX8bnRS6X07hx42j//v30zTffkEwmox9//FFabvz48aRUKmn8+PF08OBBWrNmDQUFBVGVKlWkRrTWeoGwdpw5Wbt+clt3woQJ9Msvv1g8iMT3g5OTEy1evJgOHz5MM2fOpJIlS5K7uzv16tXL7HydnZ3ps88+owMHDtDXX39NgiDQjBkznup8czakIRJ7GhAEgQYOHEg7duygAwcO0IwZM8jLy4sqVapE0dHR0rLvv/++Wa8EP//8Mzk7O1ObNm2s9koQGxtLJUuWpCZNmtA///xDBw8epMGDB5NMJqNjx44R0dP3AkEkfncMHDiQBEGgvn370rp16+jYsWO0ceNG+uCDD8jOzo58fX3pxIkTeb6O48ePJwD08ccf0759+2jx4sVUsmRJql69utQI6saNGyQIAnXu3JkOHDhAixYtosDAQPLw8LB4f+T32VQUz7exd5oBAwbQoUOHaPbs2RQYGEh2dnYWjeByvt8CAgLMGpN5enpSu3bt6OjRo1Yb7OZ8HvN7/5g+N+PHj7f4PDQ+jJ+xkyZNIplMRrNmzaIjR47Q/Pnzyd/fn7y8vKh+/fpElHufvLm9xh06dCAAZu8VIrGRdYMGDcje3p4++ugj2rJlCx05coSWLl1KtWrVorJly1JUVBQRkdXPs71795JcLqd27drRtm3baMOGDdSgQQNycXGR+ugv6HUBgARBoMGDB9O+ffto1qxZpFQq6eOPP5aWsdYILud7JOdzYHzdhw8fTvv27aPp06eTs7MzAZAaQROZxx4F/Q47cuQIKRQK6ty5M+3evZvWrVtHVapUobJly1JsbGwuV0P+bCYAJiJq164d+fn5UYcOHWj06NG0ZMkSOnXqFNWqVYs+//xzGjRoECmVStq4cSMtWrSIFAoF9enTR3oj9+vXjz788EOpi5mwsDAaMmSIWfdeer2efvvtN1IoFBa9HJgyBsCpqam0c+dO6tu3L7m6utKyZcuIiOjChQvk5+dH9erVo+XLl1NkZCQRZb8hn+XRrl07af+w0rI1p5wXvbFz6tGjR0vTrH1AxMfH08iRI6l06dJkZ2dHtWvXlrpZMvXLL79QQEAAKZVKatu2LS1btszig3P//v3UrFkzcnR0JA8PD+rUqROdP39emv+8AfCOHTssWo4TZX+YzJ49m+rWrUv29vZUo0YNi8ElsrKyaNKkSRQUFET29vZUtmxZGj16tFkXN9YCsMzMTBozZgyVKlWKlEolNWnShE6fPm1xfIsWLaKKFSuSvb09Va5cWbo+iLK/jHJ7GF+7ggS3hREAE+X/ehGJrfWbN29OSqWSAgMDad26deTn55drAExEdOLECWrRogU5OjpSqVKl6MMPPzT78h43bhy5uLiQp6cnaTQas/0VtIswALR+/Xqrz8v48eOpZcuWZG9vT+XLl6fff//dYhtz586lqlWrkr29PZUpU4YGDx5Mjx8/luYbvyCsPW+mx5nb9LyO37hMbg8i8X3Zv39/8vLyImdnZ+rUqROdPn2ahgwZQuXKlSOdTied77Jly6hdu3akVCopKCjomc7XWgCs1+tp1apV1KpVK/Lw8CAHBweqVq0afffdd5SQkGC2rFarpR9//JEqVapEdnZ2VK5cORo/frxZrzw5eyW4evUqde3alby9vcnZ2ZkaNmxo1oWZtYESCnrd79y5k7p3706lS5cmhUJBJUqUoDZt2tC8efPMWvHn9ZlkDHjs7OyoTJky9Mknn1ic99q1a6lq1aqkVCqpTp06dPjwYapRo4bF+yO/zyaiwn++icw/t5s3b05Xr14lZ2fnpw6Af/31V/L09CQnJyd69OiRxbHnFmDl9v4xfW7yehi7DlWpVDRq1CgqXbo0OTg4ULNmzWjXrl00depUcnJyopSUlKcOgOfNm0dyuVz6vjaVnp5OP/zwA9WtW5ecnZ2l12LcuHEUHx9vtqy1z7Pjx49T27ZtydHRkVxdXalnz5508+ZNi3PP77oAxK74unfvTkqlkvz8/GjKlClmybZnCYCJiJYvX06VK1cme3t7qlu3rvSdvm3bNrNtGa+Dgn6HGc+vVatW5ObmRh4eHvTOO+9YvW6ehk0FwLl1C1W/fn364IMPqGrVqnT8+HFp+smTJ6lt27YUGhpKRGIftxEREWYBcG62bdtGVapUsehixcgYAO/fv59q1KhBEydONPtCN+5v7ty51K5dO3rzzTdJr9dTVlaWWRduT/MwvVi2b99OI0aMKOhT98oaMWIE1ahRw2J6XkHef9HcuXNp5syZxX0YL62ZM2dSiRIlLLKsL8uoTPXq1aMnT54U6zG8qgoaAL8sXrXPptxYC7Defvtti2TFy6Rz587UpUuXYtl3Qa+Lorre165dK3WjZrR9+3YCLLsRfFnYVCO43LqFMnZXRURmyzRr1gyHDh2S/nZ2dpYKrimf2qU333wT7du3t2g5aTR//nzp/6ajuZhydnbGp59+ik8//VSaZmdnZ9GI4mnp9Xr8+OOPFrXItmThwoW4d+8eli5dajFK3asmJSUFS5YsyXP0K1u1du1aBAcH47fffsNXX31l1tXay2L37t359pTBnk9ERATOnj2L6tWrF0oDW/bsUlJScOvWLbNuuwDg8uXLuHnzJmrVqlVMR5a7mTNnIjQ0FHv37pW6lLM1f/31F77//nvMmDEDfn5+CA0NxaRJk9CyZUuzRtsvE5sKgPPzLP2m5iW34Le4yWQy/Pbbb4XSgv6/av/+/Th27BjGjBmD999/v7gPp0i5urpi9erVZl0AMdGFCxewfPly9OrVC1999VVxH45VNWrUwJ49e4r7MF5py5Ytw7Jly3DgwIHna1TDntv58+fRoUMHi+nlypXDgQMHXsrv1Q0bNiAyMhJz5syx2kDTFqxcuRLffPMNvvzyS8TFxaF06dLo2bMnfvjhh+I+tFwJlF8qkzHGGGOMsVeITXaDxhhjjDHGbBcHwIwxxhhjzKZwAMyYjWndujUEQUDLli1zXeadd96RRjeyplWrVhAEIdfBAQYNGgRBEPJ8qFSqwjgdyWeffWa1jl+lUuHbb79FuXLl4OTkhLp162LTpk0Wy/30008ICgqCg4MD6tSpY9FZPBFh6dKlqF27NlxcXFCxYkV88cUX0nCyuXnw4IHV869Zs6bV5SMjI+Hh4YGjR48W/OQLKDAwEIIgWB3sw6hx48YQBEEa8dIUESEoKAiCIODSpUt57sP04eDggAoVKuDrr782e91f1HVy/vx5NG/eHI6OjvDx8cG4cePMOtXPT16vSXBwMLp27YoSJUrAx8cHAwYMsBh4KDw8HO+88w48PT3h7OyMjh074vLly2bL6PV6zJ49G5UqVZIGlrH2/jpz5gxatWoFNzc3lCtXDp999pnFyH2MsfxxIzjGbJAgCDh16hQeP35sMaRreno6duzYkeu6oaGhOHHiBOrVq4dFixahV69euS6b14h9hdnjwtGjR816VjH1/vvv48CBA5g+fTqqVauGtWvXom/fvti5cye6dOkCAJg9eza+++47TJ8+HfXq1cPq1avRq1cvHDp0SBrxb8aMGZg0aRLGjRuHdu3a4fbt25g4cSJu3ryJffv25XpsV69eBSA2vDQddthaY56oqCh07twZycnJz/pU5EsQBGzfvh1qtdriNXjw4AHOnz+f67qHDx/G48ePUbNmTSxatMhsuFdTdevWNRuBLDMzE6dPn8bEiRPx8OFDrF+/3mz5orxOQkND0b59e7Rq1Qo7duzA3bt38fXXXyMxMRFLly7Nd/28XpO4uDi0adMG/v7+WL16NVJTU/H111+jU6dOOH/+PJRKJZKTk9G8eXOoVCrMnDkTgYGB+Pvvv9G8eXMcP35cGnp80qRJmDVrFqZOnYrXX38dO3bsQO/evbFhwwb06dMHgDg0evv27dGsWTNs3LgRjx49wtdff427d+9i7969z/U8MWZzirMPNsbYi9eqVSuqX78+OTo60ty5cy3mr1u3jnx9fals2bJWB0v5/vvvqXz58rRmzRoSBIHu3btnsUxBBiEpLKmpqRQYGEiBgYEW+zx27BgBoJ07d0rT9Ho9NW/enD799FMiEgclcXNzoy+++MJsmQYNGlD79u2JiEij0Uijo5lav349AaALFy7kenyTJk2i0qVL53kOOp2OVq5cSSVLliRvb+8i6+c1ICCAmjdvTgBo+/btFvNnzJhBjRs3zrWv0P79+1Pbtm1p2rRp5OzsbHVUroCAAIsBMIyGDh1KgiBIA2a8iOtk+PDh5Ovrazagw9y5c0kmk+XZkX5BXhNjR/+mo2ru3r2bANDhw4eJSBw4AgCdOnXKbN3OnTtTmzZtiEi8Bl1dXc2uQSLxvdqyZUvp7wkTJpCDgwOlpqZK0xYsWEAA6P79+wV8RhhjRERcAsGYDXJxccEbb7yBDRs2WMz7+++/0bdvX2lMelN6vR6rVq1Cly5d0LNnTzg7O2PJkiWFfnzGW+MF8eWXXyIgIMDqbf3NmzcjKCgIXbt2laYJgoATJ05g7ty5AIDTp08jJSUFvXv3Nlvm7bffxrFjx6BSqZCYmIj+/ftLmTgjY/+WDx8+zPX4rl69itq1a+d5DtevX8fw4cPx7rvvYs2aNfmf9HOoUKEC6tWrl+tr/84771hdLzk5GVu2bEGXLl3Qv39/ZGRk4M8//3yqfderVw9EhAcPHjzLoVsoyHWyZ88edOvWDQ4ODtK03r17Q6/XY//+/bmuV5DXJCkpCQDg7u4uTStZsiQASBnjW7duoUSJEmjatKnZuu3atcOxY8eQkZEBOzs7HD58GF988YXZMs7OzmblDUlJSbCzszO7e5Bzf4yxguEAmDEb1a9fP6kMwiglJQV79uzJNQjav38/IiIiMHDgQLi4uKBPnz5YuXIlsrKyrC6v1WqtPvR6fZ7HNmHChDxvixvt27cPa9euxbJly6wGQteuXUPt2rWxdu1aVKlSBQqFAtWqVcP27dulZW7fvg0AFp21V65cGRqNBmFhYShZsiQWL16M5s2bmy1jLBXJq3P+q1evQqvVom3btnByckLp0qXx3XffQaPRSMuUK1cOISEh+O2338wCtaLSr18/qQzC6M6dO7h+/Tr69u1rdZ1169YhKysL/fv3R1BQEFq3bo3Fixc/1X6Dg4MBAH5+fmbTi+o6ycjIQHh4uMVr6+PjA1dXV9y9ezfXdQvymrz55ptwdnbGZ599hidPnuD+/fv48ssvUblyZXTs2BEA4O3tjeTkZCQmJpqtGxISAr1ej5CQEMjlcjRo0AB+fn4gIsTHx2PWrFnYu3ev2UBIffr0QUZGBsaNG4f4+HjcuHEDkydPRosWLfL9kcUYM8cBMGM2qlu3bnBycjJrELZ161b4+vqiUaNGVtdZsWIFatasKdUtfvjhh4iNjbXaqAwQRy609vjss8/yPLYKFSqgcePGeS6TnJyMoUOH4n//+x8qVKhgdZno6GhcunQJX3/9Nb777jvs3r0bVatWxVtvvYUDBw4AsJ7FAyCNCGacn9PZs2fxv//9D7169ULlypWtLpOUlISHDx8iNDQUQ4YMwZ49ezBixAj8/PPPGDhwoLRciRIlULZs2TzPtzD17dsXKSkpZrXL69evR8uWLeHj42N1nRUrVqBz584oU6YMAPG1v379Ok6fPm2xLBGZBbJRUVFYtGgRFi9ejDfeeAPlypUzW76orpPcXltAHCAmt9cWKNhrUrFiRfz555/Ytm0bfHx8UKFCBdy6dQtr166VsrTvv/8+5HI5+vTpg1u3biExMRErVqzAunXrAACpqalm21y/fj28vb3xzTffoFu3bmZ3Jlq0aIF58+bht99+g7e3N1577TVkZmZi5cqVhT6QE2OvOm4Ex5iNcnJyQteuXbFhwwYp0Fi/fj369etndfmEhARs27YN48ePl3o+qF27NipUqIDFixfjvffes1jnwoULVrdVqlSp5z7+zz//HAEBAWYZspw0Gg3Cw8Nx7tw5NGzYEIB467lWrVqYMmUKOnToIA1rrtfrIZfLpXWNAQVZGSvo1KlT6Nq1KwICArBo0aJc9+/g4IADBw6gatWq8Pf3ByD2oGFvb4/x48dj/PjxqF69+tOf/HMKDAxEw4YNsWHDBrz55psAxPKHzz//3OryN2/exPnz57F69Wrpte/YsSNcXV2xePFii9v7x48fh52dndk0Ozs79OnTx2pjxaK6Tkxf25wEQch3SPv87N69G/369UOPHj0wdOhQZGZmYvbs2WjZsiUOHDiAZs2aoXr16tixYweGDRuGGjVqAACaNGmCmTNn4uOPP7Z4nho1aoTjx4/j+vXrmDBhAjp37oxTp05BEAT88ccfGDVqFEaMGIHevXsjNjYW06ZNQ6NGjXD69GlUqlTpuc6HMZtSjPXHjLFi0KpVK6mR0ubNm0kQBIqIiKC4uDhSKBR09epVIhIbM5k2gps7dy4ByPVx69Ytadmibty0Y8cOcnBwoJs3b5JGoyGNRkMTJkwgAKTRaEin0xERUe3atalkyZIW63/++efk4OBARETz588nABQfH2+2zKZNmwgA3bx502z6unXryMHBgWrWrEmRkZHPdPxXrlwhALRu3TqLeUeOHCnSRnDG1/Tnn38mV1dXUqlUdO3aNVIoFBQXF0dEZNEI7osvvsj1dXdwcKCEhASzfdSrV48uXLhAFy5coIsXL9KtW7coIyPD4niK+jpJTU0lAPTzzz9bzHNxcaFx48YVaDu5vSavvfYaNW3alPR6vTQtPT2dAgICqHPnzmbL6vV6un//Pj148ICIiJYuXUoApL+tWb16NQGgEydOkE6nI09PT3rnnXfMlnny5Am5uLjQiBEjCnQujDERl0AwZsO6dOkCFxcXbNq0CVu2bEGlSpVyrSVcsWIFmjRpghMnTpg99uzZA7lcnmcmtLBt2rQJKpUKNWrUkG6XT5s2DYCYaRwyZAgA8RZ1ZmamxfoajQb29vYAIJUv3Llzx2yZu3fvQqFQoHz58tK0WbNm4d1330WLFi1w8uRJiy7kcgoJCcHChQuRkJBgNt3Yt62zs/PTnHah6tu3L9LS0rB37178/fffaN++Pby8vCyW02q1+PPPP/HWW29ZvParV6+GSqXCypUrzdZxdXVFgwYN0KBBA9SvXx/VqlWDo6PjCzqzbC4uLvD19bV4baOiopCWlmZRG/y07ty5gyZNmpiVHzg5OaFBgwYICwsDIPYBvHLlSuh0OgQFBSEgIACA2PWbp6cnypUrh9jYWKxYsQLR0dFm269bty4AICIiAjExMUhMTESzZs3MlildujSqVKki7Y8xVjAcADNmwxwcHNC9e3ds3rwZGzZsyLX84dq1a7hy5QoGDRqE5s2bmz06d+6Mdu3aYfXq1VaDzaIwefJkXLhwwewxbNgwAOLtdOMgDp06dUJaWppZozeNRoPdu3ejRYsWAIBmzZrB2dnZrFcEIsKWLVvQqlUrqQHUvHnz8M0332DAgAHYvXu31brSnOLj4/Hxxx/j77//Npu+fv16ODo6WgQzedFoNPj0009x6NChAq+TF39/fzRp0kR67XNr+Lhz507ExMRgxIgRFq/9gAEDUKVKlSLpCaSwdOrUCTt27DAbUGPz5s2QyWTo0KHDc227QoUKOHnypFkphUqlwqVLl6QfVjExMRg8eDCOHz8uLRMdHY0NGzbg7bffhiAIUKvVGDJkCJYvX262fWMvFTVr1oSXlxfc3d3NtgOIfRHfvXs31zp0xlguijsFzRh7sUxLIIiItm3bRnK5nBQKBd2+fVuabnq7/NNPPyU7OzuLMgGjtWvXEgBasWIFEWXf2j5z5kyuD9Pb5jmFhITQmTNnnuq8Jk2aZHE7PTMzk2rXrk1ubm70+++/0+7du6lz586kVCrp0qVL0nJTpkwhuVxOM2bMoMOHD9OQIUNILpfTsWPHiIgoIiKClEolVaxYkU6dOmVxLjExMURElJycbPa3Tqejjh07kqurK/3222904MAB+uKLL0gQBJo1a5bV88jtdrtWq6V+/fqRXC6nBQsWPNVzY5SzrOW3334jpVJJSqXSrE9fmJRAdO/enUqVKkVardbqNv/3v/+ZHW9e/QDn9CKuk+DgYHJ0dKQ33niD9u/fT0uWLCFXV1caNmyYtIxKpaIzZ85QeHi41W3k9pps2rSJBEGgnj170q5du+iff/6hVq1akYODA128eJGIxGugadOmVKFCBdqyZQtt3bqV6tSpQ97e3mb9EA8ePJgcHR1p9uzZdOjQIZo8eTIplUoaPHiwtMycOXMIAA0dOpT27dtH69evp9q1a5OXlxc9fPgwz+eBMWaOA2DGbEzOAFilUpG7uzvVqVPHbDljsKRWq8nLy4u6du2a6zYzMjLIzc2NGjVqRETZgU1ej61bt+a6vWepDbUWABMRJSQk0MiRI6lUqVKkVCqpUaNGUmBrpNPpaNq0aVS2bFmyt7en2rVrmw0U8fvvv+d5LsbA3xgoGf8mIkpJSaGvv/6aAgMDyd7enqpXr05Lly7N9TzyqgHWaDTUvn17kslktGPHjqd6fogsA+DHjx+TTCajnj17mi1nDICfPHlCCoWCRo0ales2Hz16RDKZjPr16yft42kD4KK+To4fP06NGjUipVJJpUuXpnHjxpFarZbmh4WF5Tr4B1Her8mxY8eodevW5OnpSS4uLtSxY0eLgVGioqLo3XffJS8vL3Jzc6Pu3bub/dgkEt+HU6ZMoQoVKpC9vT1VqlSJfvrpJ4sfHlu2bKFGjRqRq6sreXh40Ntvv211MBrGWN4EoudsBssYY+yFCQ4OxmuvvYYff/wRY8aMKe7DYYyx/yQOgBlj7D/m+vXreO2114r7MBhj7D+LA2DGGGOMMWZTuBcIxhhjjDFmUzgAZowxxhhjNoUDYMYYY4wxZlM4AGaMMcYYYzZFUdwH8DLQ6/V4/PgxXF1dzYa0ZIwxxhhjLwciQmpqKnx9fSGTPV8OlwNgAI8fP0bZsmWL+zAYY4wxxlg+wsPD4e/v/1zb4AAYgKurKwDxCXVzcyvmo2GMMcYYYzmlpKSgbNmyUtz2PDgABqSyBzc3Nw6AGWOMMcZeYoVRrsqN4BhjjDHGmE3hAJgxxhhjjNmUpw6Aw8LC0L17d7i7uyMoKAgzZsyAXq8HAFy+fBkNGjSAg4MD6tati3Pnzpmt++effyIwMBBOTk7o3r07oqOjpXl6vR5fffUVSpQoAU9PT4wZMwY6nU6aHxcXh7feegtOTk4ICAjA8uXLzbad374ZY4wxxhgDnrIGOCsrC927d0fdunVx+fJlhISEYMCAAfDw8MCAAQPQpUsXDB06FJs3b8aiRYvQrVs33L9/H66urjh37hyGDRuGtWvX4rXXXsOoUaPwwQcfYN++fQCAOXPmYOPGjTh48CA0Gg369euHUqVK4dtvvwUADBo0CHq9Hv/++y8uXryIAQMGoGrVqmjatCnS0tLy3DdjjDHGWHHR6XTQaDTFfRgvPblcDoVC8UK6pBWIiAq68IkTJ9ChQwckJibC0dERADB9+nTs3r0bH374IaZOnYr79+9DEAQQESpWrIjvv/8eQ4YMwcCBAyEIAlauXAkAePjwIYKCghASEoLy5csjMDAQkydPxqBBgwAAq1evxvjx4/Ho0SOEhYWhfPnyCAsLQ2BgIABgyJAh0Gq1WL16NVasWJHnvvOTkpICd3d3JCcncyM4xhhjjBWatLQ0RERE4CnCLZvm5OQEHx8f2NvbW8wrzHjtqTLAVatWxY4dO6TgFxBb4qWnp+Ps2bNo3ry5FLULgoCmTZvi3LlzGDJkCM6ePYuvvvpKWi8gIAB+fn44d+4cHB0d8fDhQ7Ro0UKa36xZM4SHhyMqKgpnz56Fv7+/FPwa5//4448AkO++GWOMMcZeNJ1Oh4iICDg5OaFkyZI82FYeiAhZWVmIjY1FWFgYKlWq9NyDXeTlqQLgkiVLokOHDtLfarUay5cvx5tvvonbt2+jVq1aZsv7+vri5s2bAICIiAj4+flZzI+MjERERAQAmM339fUFAGl+busat53XvnNSq9VQq9XS3ykpKfmfPHvlaHR6fLbuCppU8MIHTQKL+3AYY4y9YjQaDYgIJUuWNEseMuscHR1hZ2eHhw8fIisrCw4ODkW2r2cOrXU6Hfr374/4+HiMHTsWKpUKSqXSbBmlUonMzEwAyHO+SqWS/jadB0Ca/6zbtmbGjBlwd3eXHjwKnG36NzIZe/59gj9O3C/uQ2GMMfYKs9XMr16vlzpKKKiizPqa7edZVtLr9RgyZAh27NiBjRs3wsfHBw4ODlIga6RWq6VfPHnNN0b4pvONGVrj/GfdtjXffvstkpOTpUd4ePjTPgXsFaDWim9KrY7rshhjjLH8LF26FL179y7w8pcvX0bTpk0BAAsWLJA6NngZPPVIcDqdDgMGDMDWrVuxefNmtGvXDoBYvhAVFWW2bGRkpFS6kNd84zJRUVEoX768NM+43vNs2xqlUmmRMWa2R6MzBMB6DoAZY4wxU5988gnWrFljNZlYpkwZ6f8qlQrNmzfHzp07UadOHVy7dg0A0K9fP9SvXx9KpRIqlQoVKlTArl27MHPmTABAx44dUa9evRdzMlY8dQb4888/xz///IOdO3eiW7du0vTGjRvj5MmTUitHIsKpU6fQuHFjaf6JEyek5cPCwhAZGYnGjRvD19cXZcuWNZt/4sQJlCtXDj4+PmjUqBEiIiLw4MEDs/mm285r34xZk2XIAOs5AGaMMcYszJo1Cz179kTVqlVzfbzxxhtm6xw8eBDvvPMOqlatipUrV+L48eNwdHTE/v37cfnyZTx58gS//PIL7ty5U0xnJXqqAPjcuXP4/fffMXv2bNSuXRtxcXGIi4tDYmIievfujdTUVEyYMAGPHj3ChAkTkJGRgT59+gAAPvroI6xbtw6bN2/G/fv3MWrUKLzxxhsICgoCAIwcORKTJ0/GhQsXcOnSJUydOhWjRo0CAFSoUAEdOnTAxx9/jNDQUGzZsgV///03Ro4cCQD57psxazgDzBhjjFlKTU1F1apVodFosGLFClSpUgVVq1ZFQkICMjMzpeD3+vXrKFOmDLp164YnT54AAJKTk7Fjxw4oFArcv38fw4YNQ8eOHdG8eXO0bNkS9evXh5ubG95+++1iPcenCoA3bdoEQEyLlyxZUnrUrVsXbm5u2LlzJ3bt2oVKlSphz5492LVrF1xcXACI3ZYtWLAAY8aMQY0aNWBnZ4dVq1ZJ2x43bhx69OiBjh07on379ujVqxfGjh0rzV+9ejVkMhlq1qyJMWPGYMmSJVKGN799M2ZNlqH2lzPAjDHGWLasrCxcvXoVW7ZsgY+PD3Q6HbRaLUJCQlCuXDlotVokJCRApVIhNTUVFy9eRFpaGgBx1N/69etjx44daNWqFezt7fHgwQN0794dX3/9NQYNGoS5c+cWeynqUw2E8arigTBs0+ZLEfhy4zU42skRPK1zcR8OY4yxV4xKpUJYWBiCgoLg4OAAIkKmRlcsx+JoJ3/q3ijGjh2LBQsWwMnJCQCkOEkQBOh0OjRo0AAHDhyQlq9Tpw7ee+89TJs2DefPn8e5c+cwdOhQuLi4SJ0V+Pj4oHPnzli4cKHVfeZ8zkwV20AYjL1KsgwlEDr+DcgYY+wFyNToUH3ivmLZ962pneBk/3RhX+PGjaXShtwcPnwYbdu2lf5u2LAhunTpgnfffRcPHjzA9OnTzQZCS0lJwWuvvYaRI0fi999/f2HdnuXEATCzWcYaYB2XQDDGGGMWrl69iuDgYDRp0sTq/N27d6N58+ZmATAA9OjRA/3790ePHj3g5uaGRYsWmc0fOnQoHj58WGzBL8ABMLNhxl4gOABmjDH2IjjayXFraqdi2/ezuHPnjtQ1bU5JSUkW00JCQqDX69G5c2f07NkTgwcPtlgmICDArGev4sABMLNZxhIIQGwIJ5PZ5kg9jDHGXgxBEJ66DKG4BQYGok6dOlbnHTt2zGLan3/+iStXrmDLli1o164dFAoFWrdujXfeeQfDhw9HTEyM1ItXcfpvvQqMFSKNNjvzq9UT7DkAZowxxsw8ePAAcXFxVudZywBPnjwZrVu3hl6vx/Tp0/HHH39I4zxotVpcu3YNdevWxZ49e1ChQoWiPPQ8FV/xBWPFTGOaAeaGcIwxxpjk9u3baNGiBb755htUrVoVDRs2xJMnTxASEgIvLy/4+fmhS5cuSE5Oxs2bNy3W//7777F3714cPXoUbm5uSEtLg7u7O9asWYPhw4ejT58+KM6OyDgDzGyWaQkED4bBGGOMZfv666+h0WhQu3Zt/PDDD2jWrBkAwMXFBdevX0d4eDiuXbuGo0ePYuDAgTh58qTZ+hMmTICDgwNCQ0NRvnx5+Pj4oEGDBgDE7tUGDhz41N2yFSYOgJnNMjaCA7ghHGOMMWZq27Ztuc6Ty+UIDAxEYGAgevToIU2/evWq9H9j38GVKlWyWkJRsmTJwjvYZ8AlEMxmmZZAcADMGGOM2Q4OgJnN4gCYMcYYs00cADObxSUQjDHGmG3iAJjZLI0uO+jl4ZAZY4wx28EBMLNZpr1A6HQcADPGGGO2ggNgZrPMSiA4A8wYY4zZDA6Amc0ybwSnz2NJxhhjjL1KOABmNss8AC7GA2GMMcZeAVlZWXj48GG+y40ePRqTJ08u+gPKAwfAzGaZlkBoOQPMGGOMSQIDAyEIgvRo0qSJ2d+mj3feeQcAsHnzZtSsWRN//fUXxo4da7bMoEGDiveEcuAAmNmsLJOGbxz/MsYYY9nu3LmDpKQkJCYmolGjRvjoo4+QmpqKxMRErFmzBv7+/khMTERSUhLWrFkDAHj33Xexe/dufP3110hKSsL333+PzMxM/PLLLwCAyZMnY/To0cV4Vtk4AGY2y6wEghvBMcYYY5KoqCjUqlULLVu2RPv27TFo0CDMnDkTAQEBGD9+PORyOWrVqoXSpUvDzs5OWqdFixa4c+cOPDw8sH79evTs2RNLliwp5rOxxAEws1nmA2FwCpgxxhgzCgwMxPXr1+Hl5QVBEKTpXbp0wdKlS7F06VLMmTNHmp6WloaWLVvis88+g4ODAwCgQYMGGDFiBJo3b/7Cjz8/iuI+AMaKCzeCY4wx9kIRAZqM4tm3nRNgEsjmZefOnejevbv099GjR/HDDz+gU6dOuHv3LhITEwGIjd6MXFxccOnSJXTp0gW//vorAEChUMDBwQF2dnZmy74MOABmNss0AOZGcIwxxoqcJgOY7ls8+/7uMWDvXKBFu3btCo1GA7VaDRcXF9y6dQstWrRA7dq14enpiQ8//BAAkJiYiNOnT0vrubm5Ydu2bVAqlZg8eTJOnjyJiIgIREZGolmzZkVyWs+KA2Bms0xLIDj+ZYwxxkSCIEChUECr1QIAzpw5g88++wxZWVk4evQo7t27BwDSfFNyuRyDBw9GQEAABg0ahMmTJ2P+/Pm4ePHiCz2H/HAAzGxWFmeAGWOMvUh2TmImtrj2/Yzee+89ODg4YPz48Rg4cCBmzpwJAHjy5AkCAwPNlj158iRiYmIQEBCA7du3IyIiArdu3ULlypWf5+gLHQfAzGZpTLtB414gGGOMFTVBKHAZwstq1qxZmDVrlvS3Uqk0m79p0yZ06tQJrVq1QmpqKqpXrw47Ozv07t0bly5dglarRVpa2os+bAvcCwSzSTo9QafPDnq1Og6AGWOMsbxMnToV169fx4gRI3D27Fk0bNgQa9euleZHR0djy5YtGDBgACpWrIhNmzahQoUK2LRpE9zd3fHVV1/hhx9+KMYzyMYBMLNJmhzdPnAGmDHGGMumVqsRExMj1QOHhYVh6tSpaNmyJerXr4+yZcuid+/eGD58OIYOHQqNRoMJEybgnXfegZeXF959910MGjQI3bp1w5w5c/DJJ58gMTER9+7dw5MnTyCTFW8IygEws0lZOQJgrZ4DYMYYY8xo0aJFCAgIwJtvvgmFQoFDhw4hODgYhw4dwtChQ+Hr64tx48bh+vXriI6ORkZGBho2bIjp06fjyJEjcHFxkWqF33//fVSoUAEhISGoUqUK9u3bh7Zt2xbr+QlEnPpKSUmBu7s7kpOT4ebmVtyHw16A+DQ16v9wUPr7t3fqoEcdv2I8IsYYY68alUqFsLAwBAUFSYND/FcYw0OhgH0HF5a8nrPCjNe4ERyzSTkzwDrOADPGGGOSFx34vmhcAsFskkZrHvByAMwYY4zZDg6AmU3iDDBjjDFmuzgAZjYpZy8QOi6FZ4wxxmwGB8DMJpkOgwxwBpgxxljR4f4GCu5FPVccADObZJEB5gCYMcZYIZPL5QCArKysYj6S/46MjAwAgJ2dXZHuh3uBYDaJa4AZY4wVNYVCAScnJ8TGxsLOzq7YB394mRERMjIyEBMTAw8PD+nHQ1HhAJjZJC6BYIwxVtQEQYCPjw/CwsLw8OHD4j6c/wQPDw+UKVOmyPfDATCzSRpdjm7QuD6LMcZYEbC3t0elSpW4DKIA7Ozsijzza8QBMLNJFjXAOg6AGWOMFQ2ZTPafGwnuVcfFKMwmWZRAcAaYMcYYsxkcADObxI3gGGOMMdvFATCzSdwNGmOMMWa7njkAzsrKQvXq1XH06FFp2pdffglBEMwe8+fPl+b/+eefCAwMhJOTE7p3747o6Ghpnl6vx1dffYUSJUrA09MTY8aMgU6nk+bHxcXhrbfegpOTEwICArB8+XKz47l8+TIaNGgABwcH1K1bF+fOnXvWU2M2gHuBYIwxxmzXMwXAarUa/fv3R3BwsNn0W7duYfr06YiNjZUeQ4cOBQCcO3cOw4YNw5w5c3D9+nVkZWXhgw8+kNadM2cONm7ciIMHD2Lv3r3YunUrfvzxR2n+oEGDoFar8e+//2L27NkYOXIkTp8+DQBIS0tDly5d0LlzZ9y5cwedO3dGt27dkJqa+iynx2wAZ4AZY4wx2/XUAfCtW7fQuHFjhISEWMwLDg5G7dq14e3tLT2MrR4XLFiAfv364e2330bFihWxZMkSHDhwAPfv3wcAzJ8/H5MmTUK9evXQqFEjTJ06FQsXLgQAhIWFYdeuXViwYAHKly+Pvn37on///li0aBEAYOPGjXB0dMS0adMQEBCA6dOnw83NDRs3bnzmJ4a92nJ2g6blAJgxxhizGU8dAB8/fhxt2rTByZMnzaanp6fj0aNHqFSpktX1zp49ixYtWkh/BwQEwM/PD+fOnUNUVBQePnxoNr9Zs2YIDw9HVFQUzp49C39/fwQGBprNN5Y5nD17Fs2bN4cgCADEjqebNm3KZRAsVzlLIPTcCwRjjDFmM546AB4xYgTmzJkDZ2dns+m3b98GEeH3339HUFAQ6tevj7/++kuaHxERAT8/P7N1fH19ERkZiYiICAAwm+/r6wsA0vzc1s1v29ao1WqkpKSYPZhtydkLBGeAGWOMMdtRaL1A3L59G3K5HGXLlsX27dsxdOhQDB48GP/88w8AQKVSQalUmq2jVCqRmZkJlUol/W06D4A0P7d189u2NTNmzIC7u7v0KFu27LOfOPtP0uTMAHMAzBhjjNmMQhsJrn///njzzTfh6uoKAKhVqxaCg4OxYMEC9OzZEw4ODlKga6RWq+Ho6CjVCatUKjg6OkrzAEjzc1sXQL7zc/r222/xxRdfSH+npKRwEGxjjI3g7OUyZOn0nAFmjDHGbEih9gNsDH6NqlatisePHwMQyxuioqLM5kdGRsLPz08qXzCdbyxfMM7Pbd38tm2NUqmEm5ub2YPZFmMJhNJOfAtwBpgxxhizHYUWAE+dOhWtWrUym3blyhVUq1YNANC4cWOcOHFCmhcWFobIyEg0btwYvr6+KFu2rNn8EydOoFy5cvDx8UGjRo0QERGBBw8emM1v3LixtO2TJ0+CDA2ZiAinTp2S5jOWU5ZWvFYc7eQAeChkxhhjzJYUWgDctWtXnD59Gj///DMePnyIP/74A2vWrMFXX30FAPjoo4+wbt06bN68Gffv38eoUaPwxhtvICgoCAAwcuRITJ48GRcuXMClS5cwdepUjBo1CgBQoUIFdOjQAR9//DFCQ0OxZcsW/P333xg5ciQAoHfv3khNTcWECRPw6NEjTJgwARkZGejTp09hnR57xRhLIBztxQCYSyAYY4wx21FoAXD9+vWxZcsWrFmzBlWrVsWcOXOwbt06vP766wDEbssWLFiAMWPGoEaNGrCzs8OqVauk9ceNG4cePXqgY8eOaN++PXr16oWxY8dK81evXg2ZTIaaNWtizJgxWLJkiZThdXNzw86dO7Fr1y5UqlQJe/bswa5du+Di4lJYp8deMcZu0IwZYC6BYIwxxmyHQMT3flNSUuDu7o7k5GSuB7YRH668gEO3Y1CnrAeuhiehQ/XS+OODBsV9WIwxxhjLRWHGa4XaCI6x/wpjIzgHbgTHGGOM2RwOgJlNkmqA7bgGmDHGGLM1HAAzm2SsAXYw1gBzJRBjjDFmMzgAZjZJozPvBk2r4wCYMcYYsxUcADObZCyBcLDnfoAZY4wxW8MBMLNJObtB03ENMGOMMWYzOABmNilLxwEwY4wxZqs4AGY2KedIcBwAM8YYY7aDA2Bmk4wlEEqF+BbgAJgxxhizHRwAM5sk9QLBGWDGGGPM5nAAzGySRQ0w9wLBGGOM2QwOgJnNISKLXiB4KGTGGGPMdnAAzGyO6bDHxn6AeShkxhhjzHZwAMxsjrEHCIC7QWOMMcZsEQfAzOZotCYZYA6AGWOMMZvDATCzOcYGcIIA2MsN3aBxIzjGGGPMZnAAzGyOsQTCTi6DQi4A4AwwY4wxZks4AGY2RwqAZQJkAgfAjDHGmK3hAJjZHCkAVsigkHEAzBhjjNkaDoCZzTGOAmcnl0HOATBjjDFmczgAZjbHmAG25wCYMcYYs0kcADObYwyAFXIhOwDmXiAYY4wxm8EBMLM5WVrrJRDEQTBjjDFmEzgAZjZHq8/uBk1u6AUCALgKgjHGGLMNHAAzm5NdAyxALs8OgI2BMWOMMcZebRwAM5tjLIFQ5MwAc/zLGGOM2QQOgJnNyR4JLrsRHMAN4RhjjDFbwQEwszmmQyGbBcA6DoAZY4wxW8ABMLM5WkOga5+jBIIzwIwxxpht4ACY2Zwsk36AZTIBxhiYG8ExxhhjtoEDYGZzTEsgAEhZYI5/GWOMMdvAATCzOaZDIQOQ6oA5A8wYY4zZBg6Amc3R6LJHggOyA2COfxljjDHbwAEwszkakxpggDPAjDHGmK3hAJjZHIsaYGMGmHuBYIwxxmwCB8DM5hhLIOwV4uWvkDLAHAAzxhhjtoADYGZzTEeCAwCZoRcIHQfAjDHGmE3gAJjZHKkGWGaeAeYAmDHGGLMNHAAzm6PRmpdAyDgAZowxxmwKB8DM5uQsgeAMMGOMMWZbOABmNkejN+8HmDPAjDHGmG3hAJjZHI3W2A8w1wAzxhhjtuiZA+CsrCxUr14dR48elabdv38fbdq0gYODA6pUqYKdO3earbN//35Uq1YNjo6OaNmyJe7evWs2/6effoKPjw9cXFzwwQcfIC0tTZqXmZmJIUOGwNXVFaVLl8b06dPN1s1v34wZZQ+FnKMXCO4HmDFWBLK0egxffRErToUV96EwxgyeKQBWq9Xo378/goODpWl6vR49e/ZEUFAQ7ty5g08//RR9+vRBWJj4hn/06BHeeustfP755wgODkZQUBB69uwJvWH0rU2bNmH69OlYt24dzp49i3///RdffvmltP1x48bh+vXrOH/+PNauXYvZs2dj3bp1Bdo3Y6aycgyEYRwRjjPAjLGicPNxMvbfisbSE/ydxNjL4qkD4Fu3bqFx48YICQkxm37s2DGEhoZi3rx5CAgIwCeffIImTZpgxYoVAIBly5bh9ddfx4gRIxAYGIiFCxfi0aNHUgZ53rx5+Oyzz9C6dWvUrFkTv/76K1atWoWMjAxkZmZi2bJl+Omnn1CtWjW0b98eY8aMwcKFCwu0b8ZMaXXmNcBy7geYMVaE1IayK+O/jLHi99QB8PHjx9GmTRucPHnSbPrZs2dRr149ODs7S9OaNWuGc+fOSfNbtGghzXNyckLdunVx7tw5EBHOnz9vNr9x48bQarW4du0arl69Co1Gg6ZNm5pt+8KFCyCifPfNmKmcvUDIuQaYMVaEsgyBb5ZWV8xHwhgzUjztCiNGjLA6PSIiAn5+fmbTfH19ERkZKc1/6623rM6Pi4uDSqUyW9/e3h5eXl6IjIwEEcHb2xv29vZm66pUKsTHx+e775zUajXUarX0d0pKSgHOnL0qNDlKIDgAZowVJWMAbByGnTFW/AqtFwiVSgWlUmk2TalUIjMzM9/5KpVK+ju3+dbmAchzvnHfOc2YMQPu7u7So2zZsk95tuy/LCtHCQQ3gmOMFSXjj25j+wPGWPErtADYwcFBCmSN1Go1HB0d853v4OAAAHnOtzYPQJ7zjfvO6dtvv0VycrL0CA8Pf8qzZf9lWuNQyMaBMLgRHGOsCBkDX52e+HOGsZdEoQXAfn5+iIqKMpsWGRkplSbkNd/LywtKpdJsflZWFuLi4uDn5wc/Pz/Ex8dDo9GYrevg4AAvL698952TUqmEm5ub2YPZjuxu0HJkgPmLiTFWBLJMGr9pOAvM2Euh0ALgxo0b4/Lly0hPT5emnThxAo0bN5bmnzhxQpqXnp6OK1euoHHjxpDJZGjYsKHZ/FOnTsHe3h516tRBnTp1oFAocPr0abNtN2zYEIIg5LtvxkxpcpRAGAfC0HIAzBgrAqalD1wGwdjLodAC4NatW6NcuXL49NNP8fDhQyxcuBAXLlzAkCFDAACDBw/G2bNnsWDBAjx8+BCffvopypcvj1atWgEARo4ciV9//RWHDx9GcHAwxo0bh8GDB8PR0RFOTk4YOHAgvvzyS9y8eRNHjhzB3LlzMWrUqALtmzFTOfsBNjaC03MAzBgrAmYZYO4KjbGXwlP3ApEbmUyGf/75Bx9++CGqVKmCwMBAbNmyBQEBAQCAoKAgbNy4EV9++SW++OILNG7cGP/88w9kMjEIeffddxEWFoZ3330X6enp6NOnD3766Sdp+z///DM+/vhjNGrUCC4uLvjuu+/Qt2/fAu2bMVO5dYPGGWDGWFHQcAaYsZfOcwXAlKPVfOXKlc3KGHLq1q0bunXrluv87777Dt99953VeS4uLli9ejVWr15tdX5++2bMyGIgDGMGmHuBYIwVAfMMMH/OMPYyKLQSCMb+K6QSCIUxABb/1XIfnYyxIpBl8tmSpePBMBh7GXAAzGwKEVmWQIj/cAaYMVYkTDPAWZwBZuylwAEwsyk6PcEY59rJcmSAuQaYMVYETGuAuRs0xl4OHAAzm2Ia5GaXQIh/cz/AjLGiYJYB5gCYsZcCB8DMpph++WT3AiG+DbgbNMZYUeBu0Bh7+XAAzGyK6ZdPdgmE+DeXQDDGioJp2YOaM8CMvRQ4AGY2xTgKnFwmQGbo/kxhzABzIzjGWBEwDXo5A8zYy4EDYGZTcvYAAQAygQfCYIwVHQ3XADP20uEAmNkUTY5hkIHsEgiuAWaMFYUs7gWCsZcOB8DMphhLIOzNAmDuBo0xVnTMhkLmEgjGXgocADObYvwiUpiUQHA3aIyxomTeDRp/zjD2MuAAmNkU6yUQ4v85AGaMFQXuBo2xlw8HwMymWC2BMDSC03EvEIyxImCa9eVGcIy9HDgAZjbFWgbYWA6h41uTjLEikKXVSf/nDDBjLwcOgJlNybJSAyzjDDBjrAhpOAPM2EuHA2BmU7SGLyKzDLBMgBw66PiLiTFWBLK4H2DGXjocADObYiyBMK0B9kq/h1vKwegSs6S4Dosx9grjbtAYe/lwAMxsilQDrMgugagQexBKQYvXk/cDXAbBGCtkZr1AcAaYsZcCB8DMphi/iBSy7Eu/VPI1AICHLg5IelQsx8UYe3WpOQPM2EuHA2BmUzQ5a4D1Ongn3cheIPxcMRwVY+xVRURmWV8N9zbD2EuBA2BmU7R6Qw2wsQQi5hbsdBnZCzw6UwxHxRh7VWn1ZFZZxY3gGHs5cADMbIrx9qOUATZkfFVkJ/79iDPAjLHCk7Pml0sgGHs5cADMbIrx9qNUAxx+HgCwWddS/DvmFpCZVAxHxhh7FeUMeLkRHGMvBw6AmU2RukEzlkAYMsB79a/jscwHAAERF4vp6Bhjr5qcATBngBl7OXAAzGyK1nQo5LQYIPEBCAKu6ivimlBFXIjrgBljhSRnzS9ngBl7OXAAzGxKlmkvEPGhAACtWzmkwglntYYA+OHp4jo8xtgrhjPAjL2cOABmNsWYfVHIBUCVDAAQnDwBAMeyKosLRV4ENJnFcnyMsVdLzm7PsrgbNMZeChwAM5tiNhSyIQCWOXoAAB5QGehdygC6LCDiQnEdImPsFcKN4Bh7OXEAzGyK2UAY6hQAgMzBDa4OCgAC0n2aiAs+OFlMR8gYe5XkrAHmEgjGXg4cADObojFtBKdKEic6uMPDSewHOKHk6+I0DoAZY4WAM8CMvZw4AGY2JTsAFgCVmAGGgzs8HO0BAI896ovTIi4CGlVxHCJj7BVizADLZWLXi5wBZuzlwAEwsynmGWCxBtg0Axwl9wNcygA6NdcBM8aem8YQ8DrbywHwUMiMvSw4AGY2xVoNMBzc4e4oBsBJmVogsJk4nfsDZow9J2PA66JUQAY92utOAskRxXxUjDEOgJlNMS+BMGSAlW5SBjgpUwP4NxSn84hwjLHnZPzMcVYq0Ep2Db/I5wJ7vy3mo2KMcQDMbIp5CYRlDXByRhbgZ6gDjrwIEPfZyRh7dmptdgDsIyQAACj1SXEeEmMMHAAzG6PRmpRASDXAOTLAZWoBMjsgIx5IfFBMR8oYexVoTEogXJABACBuYMtYseMAmNkUjd6kBMJaDXCGBrBzEINgAIi8VByHyRh7RWRJGWA5nAUx8CVNRnEeEmMvhZCYVBy8FV1s++cAmNkUqQRCIctRAyyWQCRlasRp/g3EfzkAZow9B2MA7GSvgCsMQ6zzUOuMYfTfVzF09UVcfJBQLPvnAJjZFGMJhD1pAK3hNqRJN2jJGVniND+T/oAZY+wZGX90KxUyuMkMnzlaDoCZbSMi3I9NBwAcvxtbLMfAATCzKcYvIwddWvZEpSs8HLNrgDOzdLisqyDOi7oGaLNe9GEyxl4RxgywnVwGN0EMfAXOADMbl6bWIiNLBwA4HRpfLMfAATCzKcYaYAe9IQBWugEyOdyNGeBMDWbtvY23N0Qjy85NHBAj+t/iOlzG2H9clqHvcXuFDC6GGmBBq+IeZphNi0lVS/+/Gp6EdLX2hR9DoQbAO3bsgCAIZo/evXsDAC5fvowGDRrAwcEBdevWxblz58zW/fPPPxEYGAgnJyd0794d0dHZhdF6vR5fffUVSpQoAU9PT4wZMwY6nU6aHxcXh7feegtOTk4ICAjA8uXLC/O02CtArdUhNlUtlUA46MRbL1C6AYDUCI4I2HUjCoCACPsgcZmE+y/6cBljrwhjBtheIYOrMQMMArTqvFZj7JUWk5J9/Wv1hAvFUAdcqAHwrVu30LVrV8TGxkqPFStWIC0tDV26dEHnzp1x584ddO7cGd26dUNqaioA4Ny5cxg2bBjmzJmD69evIysrCx988IG03Tlz5mDjxo04ePAg9u7di61bt+LHH3+U5g8aNAhqtRr//vsvZs+ejZEjR+L06dOFeWrsP+6LDdfw+v8O4kmKmIGx02T3AAEASoUcToahSmMNv0yjtc7iMpmJL/ZgGWOvDNO+x11gUvrAdcDMhsWkmncFeOb+iy+DKNQAODg4GNWrV4e3t7f0cHV1xcaNG+Ho6Ihp06YhICAA06dPh5ubGzZu3AgAWLBgAfr164e3334bFStWxJIlS3DgwAHcvy9m3ubPn49JkyahXr16aNSoEaZOnYqFCxcCAMLCwrBr1y4sWLAA5cuXR9++fdG/f38sWrSoME+N/Yelq7XYf9O843kpA+zgJk0z1gEbRaodxP9kJhXl4THGXmHGDLBSIYOTaQDMdcDMhhkzwI52YuLpTDHUARd6BrhSpUoW08+ePYvmzZtDEAQAgCAIaNq0qVQGcfbsWbRo0UJaPiAgAH5+fjh37hyioqLw8OFDs/nNmjVDeHg4oqKicPbsWfj7+yMwMNBsfs4SC2a7zt6Ph0ZH8PNwxNDmQRjUNBAl7bJ7gDByN3SFZhTHGWDG2HPKMhl+3Zk4AGYMyM4Ad6heGgBwIzIZaS+4DrhQA+Dbt2/j9OnTqFWrFipXroyJEydCo9EgIiICfn5+Zsv6+voiMjISAPKcHxERAQBm8319fQFAmp/XtovTmdB4vPHbCRy5E1Pch2LTTtyLAwC0rlIS47tVx+Q3a0AwDoKhzD0DnEQcADPGno8xALaXCXCCyQAYHAAzGxZtyADX8nOHg50MREBi+ovtcUlRWBuKjIxEamoqZDIZVq5ciaioKHz88cdISUmBSqWCUqk0W16pVCIzU/wAyGu+SqWS/jadB0Can9e2rVGr1VCrswuwU1JSnuGM8xabqsan6y4jLi0LWy9Hok2VUoW+D1Ywx++JfQy2qFQye6I0DHJ2BtjYFzAABHo5ISnJRfyDA2DG2DMylkA4CmrIYNLzAwfAzIYZM8Cl3JRwtldApcmSukV7UQotAPbz80NKSgpcXV2laVlZWejfvz9at24tBbJGarUajo6OAAAHB4dc5zs4iHWYKpVKWt4YvBrn57Vta2bMmIEpU6Y845nmT68njN14DXFp4q+ZuDRu7VtcIhIzcD82HXKZgCYVvLJnqIyN4EwywIYA2Nleji61fHD/uDEALp5Rahhj/33GRnBOlCPg5UZwzIYZu0Er6aqEk1KO+HQgI+s/XAJhGvwCQNWqVaFSqeDj44OoqCizeZGRkVLpgp+fX67zjcuYzjeWNxjn57Vta7799lskJydLj/Dw8Kc807wtOXEfx0xGNskZACdnaBAWl16o+2TWnTSUP9Qp6yF1dQbAagbY3VGsAa5TzgNVfdyQDC6BYIw9H2koZMown8EZYGbDYg0lEKXdHOBsL+ZiX3QGuNAC4CNHjsDd3R1padkjbF25cgXe3t5o3rw5Tp48CTJ0/E1EOHXqFBo3bgwAaNy4MU6cOCGtFxYWhsjISDRu3Bi+vr4oW7as2fwTJ06gXLly8PHxQaNGjRAREYEHDx6YzTdu2xqlUgk3NzezR2E5HRKHH/feBgAMahoIILtbLaMPVpxHx1+OISIxI+fqrJCdDxOzt80qepvPsFID3LSCF5zs5ehZxw+VSrkgkcQfdMQBMGPsGUklEHoOgBkDxExvqqHBWylXpdQF6YseDKPQAuCGDRvC3d0dw4cPR2hoKA4ePIivv/4a3377LXr37o3U1FRMmDABjx49woQJE5CRkYE+ffoAAD766COsW7cOmzdvxv379zFq1Ci88cYbCAoSByIYOXIkJk+ejAsXLuDSpUuYOnUqRo0aBQCoUKECOnTogI8//hihoaHYsmUL/v77b4wcObKwTq3AkjM1+HTdFegJ6F3fH5+1E3vESMzQSLfBAOBedCo0uuLp+NnWxBmK6suVcDKfYSUD3LJySfw7uRP6NCiL8iWdkWKaAeZRmxhjz0Aafp1y3PXjAJjZKNMu0FyUCjj91zPAzs7O2Lt3L+Lj41GnTh0MGDAAw4cPx5gxY+Dm5oadO3di165dqFSpEvbs2YNdu3bBxUWssWzWrBkWLFiAMWPGoEaNGrCzs8OqVaukbY8bNw49evRAx44d0b59e/Tq1Qtjx46V5q9evRoymQw1a9bEmDFjsGTJkjwzwEXldEgc4tOzUK6EE37oWRMejnZQyMSu3+IN9cBqrU56ka9HJL/wY7Q1qSoNAMDVIUe5u5UaYACQGV4vpUIO9xJi9yyCXgtkpYEVnQsPEtD256M4HRpX3IfCWKFSG/sB1nENMGNAdv1vaTclBEHIzgC/4BrgQmsEBwDVq1fHvn37rM5r1KgRrly5kuu6Q4YMwZAhQ6zOUygU+PXXX/Hrr79anV+6dGns3LnzqY+3sF16KN4qb1nZGw6Gzp29XZR4kqJCbKoaZdwdkJShkZb/N/L5AuDoFBU+XnsZnWqUxvCWFZ5rW6+qVJX4hpIC4O2fAnEhQKqhbtzBI9d1m1Txh/qSHZSCBpq0eNgpXXNdlj2ff65E4n5sOv44fh9NK3jnvwJj/xHGDLBSzxlgxgAxdgGAUq5iJwfOSkMGWP0fzQAz4NIjMQCuH+ApTfN2FRtWxaaJL3iCST93/0amQKd/9lvrvx26h0sPE7H0RNgzb+NVZ8wAuznYARGXgMurgUengQxDptGkBCKnz9pXQoog3qXYdS64yI/VlkUli++P06HxUGle7IcgY0VJ6gdYmzMA5jYgzDZJPUC4iV3YOtmJoeiLzgBzAFxIVBqdlNGtX66ENL2ki/gCGxvCJWZkB8CZGh1CY9Ow6VIEzj7lONgRiRnYeFHsvSImVY147mrNKrMM8LmFlgsoc28A6eFkDzsXseu0nedvItmYvY8PBdJf/LCNr7LHSWI2TK3VF8uY8IwVFY1WTHLYW2SAVVaWZuzVZ+wDuLSrA0CEEfc/xkH7schSvdi7IhwAF5J/I5Oh0RG8XZQoWyK7D+KSrmIAbOwTODFdY7bez/vvYOzGaxi66iIyn6IA/PcjIdDosrPHwVGpz3P4ryStTi/VW7tp4oCbW8UZld/IXsgh7x5A3EuIg2fYZyWLI/qlRAG/NwTm1gXu7C2S47ZFxgwwABy9zSMnsleHNBSyRQaYSyCYbTI2givlpgTiQ1A27QYqyh7DJeXuCz0ODoALibH+t36ABwRBkKZ755EBBoB9N6MBAGlqLfbfegIiwpVHiXkGw8FRKdh4URwiOsBL7N3gVhQ3qMvJdFxxtxsrAb0WCGgG9FkJVO0GNBgC2OU+YAoACI5iNt9DSMeh2zFA3B1xO+pkYF0/4NLKojsBG5GRpUVyZvYPwyN3YqUuExn7rzN2g2anFRvS6snw/cCN4JiNepQglv/4uDsAD09L093T7r/Q4+AAOB86PeHw7ehcSwyWnriPz9Zdwb6bTwCY1/8C2RlgYwCcZAiAXZSW7Q+3XI7Erwfv4a0Fp/HLQeu/hFQaHT5ffwVaPaFj9dLoVc8fAGeArUnJFANgBzsZ5PcMjTNf/xCwcwDeWQt0+yX/jTiKr6cH0nDsTgx0yY/F6TLDoBqn5hb2Yducx0li9tfRTg57uQyPEjJ4oBj2yjBmgBUa8ZqOh6ExLWeAmQ1Sa3W4YSgXfc3fA3h0RprnlcEB8Evl8O0YDFl5EeP/+dfq/F8O3MX2a49x+VESgDwCYEMAnWAogTAdlvfdhuUAACfuxeL3IyEArPcQQUSYvjsYd6PT4O2ixIy3a6GeWypckIHgqJTnOMtXU4ppA7hkw2h/ZV57uo04eoir2WUgRaVFZPgDcXqFNuK/CaFABvfn/DyiksVAoGwJR7weJL5/ToVwd2jsv4+IpAywXCNmgOPI0PCWA2Bmg24+TkGWVo8SzvYI9HIyC4BLq15sg34OgPPxMF781X7yXpxFjw0ZWVqkm5QqeLsoUcPXvFcBYyO4uBwZ4LrlPNAgwBM1fN0wsVt11CvnAT0BWsM+IpPMPxy1Oj2+/+dfrD7zEAAwu89r8Io+hWa72+OcchTei58HdfITq+eg0ujwKD4DWuNgHBkJgLZoG80REVacCsPWKxHFdjvb2ACujFKdPfKbW+5DZFtlyABXcRe39SRSfP5RqhrgVVH8f+Sl5z7WfBGJt4pUL7bU5cCtaLT88QiuhScV2T6iDBlgH3dH1PF3gzvScIvvaLBXgNbkO8MYAMeShziBA2Bmgy4bykXrlfOAkPoESHwgzfPJevhCj4UD4HwY++1NVWstsqzGwS2UChkOftEKWz9uKvX/a+Ttar0G2NtZiU0jm2Lnp83haC/H24ZSBnuF+JJEJamgN/nwnLj9Jv469whvy09gY60LaFPODtjxOQTSwVlQ4wP5fmTs/M7qOby14DRazj6C6hP3YeGqNaA51YD1/Z/recnP0buxmLLjFsb8fQ0fr70sZWNfJGMXaEF2hqGMnbwAe6c81rDCEAAHOImvW3q8IZPsUgbwf138f8SF5z7WfN3YCKx4A9g/vuj3ZWLJ8VA8SsjA+gvhRbaPx4YMsK+HA3okrsJl5UdwenCoyPbH2ItizP4CgJAl/qiLgzEDzN2gMRtDhFthYvulegGeYpekAFROvgCAUvpoIOvFvS84AM6HaaO1c2Hmt7rjDX36ersoUbGUC8rmHG4X2SUQqWotVBodEgwBtYeTWENqbDDXt0FZfNa2IlYOeh0yQawbi0vPztLu/fcJnKDCT/ZL8Pq9X4BfawNJjwD3svjLdTAAQB8bYrH/dJPA3UGXgjfvT4KgVQEhB8T1C0qVDGiz8l/OYPOlCOn/e/59gknbbhZ8X4XEmAEuJzd0q+Xu//QbMQTA3vJ0KBUyOGWJ29K7lAH86ovLvIgA+Mqf4r+RuQ8mU9hSVBqptOeKoY/romCaAQ6IPQK5QHgjeZ3ZD0DG/otM+zWVZYl3E6USCC13g8ZsC11ejTn3u+NN2WnUL+cJPDoLAEgJ7Ih4coUMJDY0f0E4AM6H6cht53L0T2psGOflYp/r+q5KBZSGrG5sqloqgfB0Nl/HXiHDFx2roGlFb5R2E0dHiUwUM2MqjQ4J6VmoLjyAjAwlF2rDrfCuc5Dm1xwAYJceabF/Y32lq1KBLWX/hp9gcg63tuV+4qYeX4X+52rQrH6rQIsnZ2qw/5bYu8WoNuIIdZetBFCm2ZGiYMwAS+fsXvbpN2IIgBXqZMzuUxulIZ7HsmsZIP8G4jKRlwB9IZzL7V3AkRmAPkcPIGkxwIMT4v8Tw8RyiBfgdEi8VPZzNzoV6eqi6aTcmAH2d9bDPvEeAKCBcBtRd19AaQljRehmpJh8KO/tLGWAY7kGmNmozHvHAQCDFfvwmp87cP8YAEDj1xj3yJCgiuUA+KVhmgG+8CDBLCtlLIHwcs49ABYEIbsrtDS1NBKcp1Pu6/h5iF1zGVvHG/tIrWdnyNiWawLU+wBoPxmo3BGl/MUg00UTb5GlNa7bwDUeFWMPQQcZ1mtbizON/eJaE3MbCDkIqFORunYQZJp02D06CX3k1dzXMdh9IwpZWj0qlXLBO6+Xk47DtBb4p313UGvyPiw7GQYiws3HyQiNTct3209DqgGGoUHVs2SAnQyDmmQm4s3XfOBvJ36h/XlTjWkXZCCFo5gdj7fMvhcYEXBsNrD+PeDYTODhKfP5t7YBZAiws9KAjBczUMTxe7HS//UEqeVuYTNeoxX1YRAo+4eE9vzSItkfYy+K8Yd/vQBPQG0ogeAAmNmYmFQVPl13BSEPHgAA6sruwfHOVjHbq3AABbXCPb2hfU7Mixt1lQPgfCSaZIATMzS4F5MdpBlLFLwMAW5ujGUQT5JVUlDmaSiBsMbXEABHJom1MMZRshrYGwrEy7cG3pwHNB8DACjjUxZqshNvH6Q+NtuW8fZyc3uxW7X00g3ws7YvdCSImctEK0Xnd/eBlrQC/uyFrNlV4Zqe3TIz6vgyi8Wvhifh5/13EJOiglqrk+pFe9X3R2k3BwiCmO2NNxkG+sS9WKi1ekzbeQvNZh5G17kn0W3uScSkFN5twVRDxtJbZxhY4TlKIJCZCKhTodCJr0UMeWD5mQhEOVcR5z9PGcSZ+cCRH7L/TsjRFcy/W8z/Tij6lrJEhON3xQBYvFYJ1x/G5r3SM+4nynB9+6XfAgAkK7wBAD4PtklBQ2FLztBg06UIHnaZFSlj//ANyrpKNb/GGmDiAJjZiK2XI7Hj2mPIMkx699k5Wvy3Zm84unnhriEDTBwAvzwSpYytGLCeC8vOvkkZ4DxKIIDsADjEJHh2d8w9APbzNM8AGwPgaoIh8PGpY7Z8gLczHpOYqdQmmjdWMmbX6urF4MKtSiuU8QvAOX01cYEcZRB0ezf0696DoFVBSzLYGzpvXy30AAB43NtqMYTn9F3BOHzkAM7/3AvXZrRDZsQNKGQC3qrrB3uFTMqAG4NxAIhOya5vfmw4xkyNDhtNaoefl7EEooS2EAJgnVosPwAApRu+6FIXAHBaFSROi7z4zMf55NxmcRdKD3GCSW12YtQDqaEASlQwTHzwzPsqqPtx6YhIzESAPAGrvf/EWeUnGHS8JfDgVP4rP4UUVXZPKu5JYp14SLm+eKAvDXt9Bg7t3YI5++8Uak8iGp0eA1ecx9iN17D14DHg/B+WZSeMPSetTo+rht5TGvhmf0cky8TPFH0WB8DMNjwxJLZKK0zu8mYZ/v/6EDgrFVIJBMXeNsxPB07+UqQlERwA58NYAtGmaikAwPWI7NvAxhpgb+e8M8DGkoaLhmyAu6MdFPLcn3pjBjjCUAMclayCA9Tw0xgCI5/aZsuXdnXAE4hZs6Qok+zgnm8w8FwX+AuxqJh5XZwW0BTvNSqHvXqxBwO6f8RsW1HbJkFGWmzTNUVT/RLMdfwYWyvPQpPhcxFJXnDWpyLhsnnpRKfY5dil/B7dhJNoqLuCncrvcc7/N5ReXAvYOhK+7mJNs7HWU68nqV/khe/VwcweVTG+azWUQApKnZoE/YUVeT6fBZViyLa7ZYn1yM9UA2zvAsgMg5YYf5m6lJauh/OZhqA6+tYzHeOS46HQJok/Wm7YG/ooNsnK7zsoDrd8RwgCApoY5hd9Bvh0qPhDb6r7NtSK2YYyQiLsSQ1s/6RQb90aa9Q9neygeHIVAOAY9Dpuk1g6c+z8Jcw9HILQ2OyBMdLUWny16RpOG/oKPnY3FgOWncP5sIL1x/zLgbu4Gp4EO2jR7uJIYPdYIHh7oZ0TYwBw+0kqMrJ0cHVQoLyrobRHrkQJL3F4de4FgtkKsRcsQgnKUUbnWxfwqw+lQoZHVBoAIKREimWBN7cCBycDyzsB0UXTiJ4D4DxkZumgNjTUahgoZlhNR6gy3tLPLwNcp6wHAOCsIajIq/wBAPylGmBjAJyJasIjyKAHnEsBrmXMlpfJBKQoxWmpMYbgSK8Hrq6FhyYGkxSr4KaOAgQ54N8Q3Wv7IlwuBhiqWJNgiggemWKQ/aTOZzg64S189vUMvPXeCFTy8cA5t07ieZ9dK62i0xNaaMQMZahXa4R4Noc9tPCKOQukxwDX/kJjpRjQGW91x6dnQacneAkp6Hx+IN450AiDw77EQeU49NHuBPZ8BeievsFVzixhSqYGcujgrHqODLAgAE7ijwupv1/XMvA3ZOlvaMTuWxAbDBAhKSMLJ+/FFShjue/mE8zafRNlIAZu2xIN2WRDBjgmRYXQu4asqLYUtO4BAICjZ85h1F+XsfJUWJHdwg83DFVZUyf++p6h7Y8oKiGWZxydUWj7Md4VqOiqk+qofas2QTiJQUJZQSy7iEjMDhZ2X4/ChosRGPXXZUQkZuCLv6/ixL04DFh2DoeCo/Pc37n78Vh4LBQA8J78EErpDH1nP35xvWsw22Cs/61bzhMyY7ZL6Qr/UuIgSHK9unAazzL2kotNVcMFmZCToaS0vGEgqUYjAIhtpbT2YmmQoNeK2eHUKHGZzERgdc8iKf3jADgPxuyvQiagpp/44tw3aagVJ5VA5J0BNo4OZxwS0yOPBnBAdgbYmDGNTFKhpszw4vvWEYOyHNTOYiCmSTCUQCSGSYM/dJBfFqf51AaULnBRKlC9ei3x3FIjpQ9hTVocnCAGJD1aN4GTvflwzaVqdQAAOKVk16jGp6rgbwhSAvr9hIqf7QTe2wh0nQNU6QoA6J4h3uI3lmPEpKrgizhsUU6FEHEB0Gsgv38YJQSx3lOmz7KsgzV4kqzClxuu4d0lZ82Gpw6JSUWzmYcxcVv2iH2pKi1KIxEC9IDcXvzx8CyMvT0YGw26loGDnRylXJW4Tz4gQQaokhEb9RBvzj+F95edw87rUflu9nBwDEojEQpBDw3scFlnKHFIEn8wLDwWCh8Sg/dwKolEpdhIwDEjAtduXEP47tn46I8jBe5j+XFSJn4/EoLbT8TrIjIpEyfvxeHI7Rjpx5ZRdIoKbkiDl1oMxq96dcEEjdjdHk7Pt147/gyM13hDB8N161EOHiV9kKL0AQDp2jIdGMYYDCdmaPDWgtOIT8+CXCZArdVj+JpLOHI7xuq+iAjT99wGEfB+HU+MtjOprX7GDD5juTHW/9Yv5wnc2SVOdPNBQOnsUUClrtCy0oH40Bd8hIwVvnvRqdJ3jFFsqhpegmGanTPQZwUwcCfwWj9pGcHeCWoyxByZSeLDKD0GODkHAKS2KYWBA+A8JJp0WVa+pLNhmkaqC5a6QcujFwgA8Pd0RCnX7CC5RD7L+3qIJQNJGRqkq7WISspELan+t7bVdQRDdlOWbKihjbpmuVBAU+m/zeu/Bh0JsKMsUJqYNYt/JDaUiyZPlPJ0t1i9dGBVAEBJXbRUMxkXHQEnQQ09BChKlBOD88odgdc/BNqIA3NUTzwCfyFWqvWNSVVjot0aBOCxWJbw/hag/RRENp+OG/pAAEDozfMW+z95Lw7tfj6KzZcjcOZ+PBYfF4NklUaHT/66gsfJKvx9IRxqrXhsqSoNfAVD0b2bHyB7xsu9fGvx33TDG89FvFVTtoQT1LBHurOYmZ395z94ZMicrjmTf4AYnaqSjk/j4oOHhltASIvGsiM38efZh1IAGEEl8VgQs/wBQjT+8FiNCXZr8cmTbzFo8VHEmfwYyM03W25g9r476PzrCTSfdRjNZh7G+8vOYfDKC+g276T0vAFiAFxHZvhC9gxC89eq4KC+Pm7JqwGkA8KO5bu/gghPEAPbOnLDDx7fegCA12qK13l1RzGIMHYJCIg/CI0c08Q7I7+/VxfjKj3GF7J1GP3XOatDiR++HYNr4UlwthPwvXwVPJGKNHIwnPCL76eavdqMGeDGpTTAiV/Eic1Go7yPSQBsLCfa8Tkwrz5wZ+8LPkrGCs/92DR0m3cSb847hXvR2Q2YY1PV8IIhAHb2EtvWBLUwS+Y5K+2QAjHOgiopOwAOELt5xb0DABHmHb5XaMfLAXAejH0AezrZwcleAR9DLev9uHTo9SR1aeadTwZYEAQpCwxkD4KRG1cHO7g5iL+EHidlIipZhVoyQ4CQowGckYO3WNLgmGnIPBoC4CeUvV8ENJP+WzugJJ5A/CCOjRBvPSdHiRdWjKIMZDLLLLNv2QrQkBz20CIlVszYpTwRg6R4mTegyPE8lKkJlG8DGfQYIt8jlUDEJGeikcxQT9t7OVCxHdB8NPzaj0JGieoAgGMnj0uN2IwWHQtFepYOgV5O8EQKqp37Gup1H2DWjqu4/UR8s6m1elwLF4OfVJUWvlIfwM9Q/mBkDICNXA3ZSUMZRIyjWLrgkhyC0m5KyGUCzj9IQEhM3j0YxKSo4WcIgB29A+Dv64tUErf51/5T0OgI1Z2SAIgB8H2dWBZQRkhEtUwxq/+67C5Gx03BuwtPWAyfbSo8IQMnDN2ayQQgJjEFIxQ78IvbOpSSpyIhPcusvCc6RY06giEA9n8d7zcOgKOdHIfVlcVpD8/k3MUzCTdkc6tkGQJQQ7a9Q1OxRr20XszmmmaojXXDox124rhyDPa4TkentH/wccTXGKXYjm66w/hw1QVkmAxCQESYc+Au7KDFxpLL4HhzPfSQ4RvNMHGB1MfiEOHMpuj0hOUnw6RsbWHR6PRSG47X7s4DNOmAXwOgZi9U9vGQMl0ateE99/AMAAIOTOQGmf8FmUlA1PXiPoqXil5P+HbLDai1emTp9Ph2yw3o9YTMLB1S1drsDLBzSavrO9rLkUyGADgzSQyCAaBaN8DOCUiNAj25Ln1nFAYOgPNgzAAbSxaCvMUXJywuHSkqjTTOe34ZXQBmAXCJfEogAMDPUxxV7vaTVNipE1BNZrhFbBx+Nwf3MmIQ5qEx3P41BMDztT0RgrLiRWeSAXayVyDJXsw4PgwVW12qYsUgO8Vwqz0nZ0clngjixRv3SKwN1RjWSbT3sX4ijT4CAHSQXZJKIFSxYfAU0qAV7CwC+tr1xIZeZdRhmLnnttk8Y4A3r7kaBx2/w1vCMSjvbEPZyz8CEDubB4CzhgFLUlXa5xsEw8irophBNjLUYJc1vEYPZOKPj8pCOCZ1CsKgoCQ4QoV15/MePjgmVS0dn+BeFqs/bIxMZ3E/le0T8OPbteAHMWgNp5IITlIgxRAgAwC8q0CvcEJL+Q20TNqKt34/hf03n1jd18ZLESACmlX0wukBnrhSagq+UazDW1k7sE/5DVrIruOO4UcEERkywIa+jf0bwNPZHv1eL4uLekO3b48sA+DwhAy8v/Qctl2NLPCXeERCBmTQwyfZUINr/JHmIT6nDtoUuCIDiQlxgEr8AH2clAl/IRafysTSmiqaWxD2fgPBMEhMX7tTiE5R4+bj7NtwZ0LjcetxEn5TLkT1hIOAzA4R7X7HTn0TRBjqjRHDZRC2ZsvlCEzdeQvvLDmD7dce578CxLYhs/fdxsFbudebx6aqQQSUkSXD4eZ6cWLnGYAgwM/DESqIyYLHsQni0K8phjt3cXeAa+uf65zYC7B5KLC4RcEHk7IBf18Mx7mwBDjayeFsL8fFh4lYd+GRoQGcSQ8QxjY1OTjbK5BslgE2/Ch1KSUloVQ39yBNVXg/EDkAzkOiSQYYgFQGcT82Tar/dXNQwF6R/9NoGgDnHAXOGj9DGcTFBwloJjNkx0rVAFxLW12+lH9FAIAzMkCZiVIAfFVfAV+4zQE+uwI4epito3MTg8LEx4ZbCobutdSuuQeLCYZANzlKDI7IUK+a7pRLhjWwOUiQoawsFvqUx9DpCcqYqwCAWOdKgML8uXDwqwkAqCKE47BJLadeT4hMyoQP4lHj6HB4UQIiSHwjDVHsxeKmKRjSXPwRcPZ+PDQ6PTI1OpQVnqMBnJEgmGeBjQFwCUNDuCzxOaksi0Drm99hQuRI3FAORaeLQ6FKS7K6Sa1Oj/h0dXaJhrs/Sjjbo1RZMcP6W+cS6FvLFYKhjjuSvHEqNB7hZFLH3OILyLrMAgB8bvcP1KnxGL7mklkdNCBmuTZeFIPx92u7ocyugXBOuS/WRHtVgqc+EcvsZiMpVOzLOE2tRUaWNjsA9hOzsh82D8IVVIGeBCAxDJok84Bh46UInAyJw/WN06GZXhY4tzjfpzY8MRPVhIew06QCSjegjKEnDKUL4CTeoagiPMJPMcOB2RVB2z9HuZSLmKhYLTYi8n89+0fUa/0AQYbauIMA4QkexWdnCm49TsYExZ/oIpwRe/V45y/4NXsXrg4KBOvFYLsoyiDUWh0O3IpGVvRt4NRvFl0IskLyDN3kERGWn3oAANDoCJ+vv4K/L1gfHn7zpQj8dvAeMhIeY8rGU/j9SCg++vMSzodar0c0dvvUxemWOLiLT22gbEMAYqNlrVz8fH8Uk2DZ3uHIdECTCY1Oj18P3sWeC8HAnm+kUbOKGxEVareE/yXn7sfj02WHQaGHxQn7JwDa/MvPADFuWHkqDMkZBWuz8V+zyNC4+IemAn6t+wRuSMfcQ/cQkyq+F8opDXc7cskAOylNM8CJyEoT78jNOx2Pm86NAAD6u/sK9Zg5AM5DYo5R24K8XQCIGWCpC7R8yh+Mavi6S4FyfiUQABDoJV4Iu248QTOZIaCp0CbX5X1LeiGRxONLunMSyEyAXlDgLpVFCU8PQOlqsY5TqfIAAE28GMQq08QshOAZkOt+0p3F4FgbJ35oK1PELwyNWznrKyhdgdI1AAB1cQcxqSp4Gvp7TfGsabl8KbEEIlB4goTkFKQZBrOIT8+CRqvFbPtFkKmTQb71MCNoJXbYvwEA6BTyAxoHiOd46WEiEtKzEChEoafc0G+t4RieWVCr7P+7mGeA98SIP25qyR7A6b5Yw6cQ9GiIm4g++ofVzcWlZYEI8JcZMtQehh8dhsynfWq41BuESukNFZS4+Tglu07Y3gWo1h2o0x8oXRNuSMOywEMAgNVnHkrlOYDYaCAqWQVPJzt0fDhHbFDgXQX45Dww4gTCvVvCXtChw+0JgCYT0SlqlBNiUEJIExsPlhFfp7IlnDCozWtSF2WL/lxrNjLizchktJBdx/eKtbDTpou9edz8B/dj03D8bqzFl2a6WouE9Cw0NpbDlGsMyE0aXhqei17yEyiJBECnhnB5JVbLf0BH+SWx8WH334Chh4BPLwNvLwEqtAUAvC0/KdVjA4Dw8CSGKAz1lT0XApU7Qi4T0LyiN26T4bmPNv/hAAB6rVYMXH+qDOz8AlA/3WiF32/9FzPXbIN6cUfx9vb5/H8UsKekTgV+b4TkpT3Rd/4hjF53GTeCb4Hy6WHhXFgCgqNS4GAnw+e1srDVbjxOb1uCk/fizJbT6vT4dusNrDp4Ebq59TH2bn+UFx6jO06g2prXkLp3msW2ow13u1rJb4gTKrQzm08Kw3D3MfHZo0iWriXeaUqJAA5NxZwDdzH/YDDctn8InFsI7PisYIF+Vrr4KALJmRq8+8dZtPrxCC48KFjJUGyqGl/8fRXNZx1G29mH8f2fR5D06OZ/ciS8FaceQB96RLrbhKSHBfqhn5SRhXf/OIvJO26h+0+7cHTDb4hfMwja/VPyfk2zMgr8wzw5Q4OlJ+7j9r4loHmvv9D+zbU6PcITMmAPDd66Ogwdrn2OK8rhGJWxSCpP9LEzBsBeVrfhbK9AEsQYBplJUBsC4P1hagw9LfbC5RRzBR5Isbr+s+AAOA85SyCMGeCwuPQCd4FmZK+Q4fVAMVDyNwROeenTQPxSjktToYXxQzRnLWqO7cfKxF9Wmps7xHWdyiMLdlLtck6lDdlGZ1UUkjM1cFeLGT2HUhVy3Q+5i0GJPFkMml0yIwEAshKBua4jlBV/vdWX3cPjJBV8M8SAJ6t0HcuFXUoDjp6QC4SKwmOEGgYPeZyUifflB9FcdhNQOEJ4+w/8PqgFuo9dLgakKRGoELMf3i5KqLV6nLzzBL/YLYSToAYCWwDV3sz1+AqkfCtAkAEyO5MMsPg6hurKQENy2MFQc1rjLaz0+AQA4HVzpdUPIeOv4rLyHDXKHoYfH0kPpQBY55advTaOloOabwP2zoBMDnQUv4AbxGxGQ0/x+QqOyv6QOB0qfqF/US4U8n83iufRc6HYEMHOEVFtfkYMecBX8wg4OAUxKSrUFQx3Bcq8ZlbbPaZDZThVFMsUXJ5cMBsZMTryPn6zmw+ZQFJ2XrNpKKb9Ng8fLD+P/+0KNguCjbVczewMHZ2b1KibPhfd5WK5hapcKyQFdUWo3gcq2ENoOU78YSNXAF6Ga7b2uwCAt2UnEB6ffWyesWJ2+5HvG8BrfaXpn7WrhDuGgD4t3LymLzI6Fjd+aCIGrmnRwMVlwMKmwKFpBRoQ5My9aMRd2Ym19tPhqjc0yrv5T77rPbXoW//JYKKw6MNOAnF34B5xBJ9ET8Kbt8ag1t9NcGPFJ1aXv/QwEStPhWH+gX8BEHrV9cHotF9RR3Yf4+WrMXrtGTwwqYePTMpEllaPHvJTcEUGvIUU7HSZjjn2C+GKDDiemYOPf/sbNx9nN7x8kqKCAD3qaQylPRXbmx2DzF787IhOSMoOgMvUFH/QAcDZBYg/sQyz7RajmdwQACU+yDsYSnkM7PoSmBUImhWIq9PbYPs/G/J87q6GJ2HftUfQ7xoLOjQN96OTpKRDTqkqDQYuP48Pw7/HwYzeKL2iEe4tfh+UR48wZ+/Ho+Mvx3D96jl8mvobNqQNxP9CesJjeVOkL+70TJn7oqbXk9kPe1MRSRloI78KALivF78H6Phs4PauXLdHRPh+67+ITlGjtfwqNus+RetbE+EVuhWK03Pw5MYh6yvGhwKLmomfOdc35nvcS0/exw+7gpFxajGE+LvA7rFQL2yJn36djXpT9uCD5eexo4BlPk8rNk0NPQHlZPGQqcX3gVwgfKA4gJt3xO/7UjLD53FuGWDTGmBVEuyzDO8nR09EwQvh9uUhgNBUVnh36jgAzkNSzhIIkxpgY12LVz6DYJj6sXdt/P5ePbSoaL0GxlSVMq5oW7UUAoRo+Atx0AoKsxpea1INfQG7P9wPAHhoVwkA4OPuaHV5V0PdsD9iceVBHEoahgz29K2U6z7sS4pZY6cMMfAtoREb3SlLBuV+YGUbAwDqy+4gKikN5TVicGVXtoHlsoIgZYErC+HS6HmRiRkYKt8tLtN+MuBd0XBATkDDoeKqZxegcZD4I4POLkBdWQhS4SQGe8/aA4SRaxmg72qgz0rx9jwAH3cHyGUCNFAgjEz6Zm72OR6UewsJ5AKXzAjgzm6LzcWkiB2D+8BYAmHIQhqz70mPpK7GFCY/LpZpu+Bg+W+ATtOzN1ahLRDUEtBrMVx5AABwy6T+1di4rWPy3+KEJqMA//rS/PIBAfjK0BiMLq1EbFIKGsoMQanhtq2pwHril/nrsju4+FD8lR6bqkbbjP0oIaRBV7oWNjTchAO6+rAjDf6Q/4i+8iNYevI+pu7MrrONSMiEAD1eFwwZ4MDm5jsyZIBdBPHHQkRgL5ytPwftsn7GOyX/kXoZMVOlCzQKZ5SVxcIpOnt0vpLpYj05+ZnX0FfzcUNgdfEcFbHBIJMfK09OrERt3EUKOWKDywDo3fzFHyYnfgJWdgFubLLcv4Em9AQq/dUYK+1/RBkhEaF6H7F05PFlICnv2vCncmcvsLAJsKQ1kJJ/13uvmqvhSdiw7R/p75byG2hrCFCqha9HWpT5KFJqrQ4fLDuHxTtO4KfHA3HMfgzG6ZZDiBLXKSkko4PmCFab9OLywFBK8679SQCAVqaEkyYBMhBSBRcoBD26x/2BVacfSOs8SVGhpvBA/OFj72rxPlIoxQA4NiEpu/szrwpYm1AZO+06AwB+tFuCt+SnoIeAML3hzs/tndafiORI6Be2AC4sBXRZEHRZqJN1Ge2vfIKkMOt9XMekqtBv8WlkbvoIsgt/QDjxE0Lnv4WhS49bLXEY/8+/UEVcRwf5JdgLOpQTYlDp/+1dd1hT5xd+b8Lee28EGYIC4kQcuAcqWmfd2rpHta6qdVtHl9UObav9tc5ara1ad6t174kLEQHZKJsASc7vj5tcEpJAwKi0ve/z9HnK9d4359vnO98550v/HeL1ESi78J3a3/joj/soKSnGz0YrMVDvL9gxlfOSac5NvHhyVeWbfddT0f+rc7h6fCfy/liG+TvOYO0vf4P2TQDOf6m+/FVARBBLtMux/L/zSRjwzXlcS36BGyl5aLPmT3T7/G+V1JAA8Ox5MdoKbgAAPpSMwRWpP+umtnMIjq/si3I1edkP3k7HwdvpGKN3GFv118CeKUCGngtug13DHuxfp5TSEwCKn15H2TcdKt1jTq2u0ZqbkFUEfYgRzMjcEskQhtl3MCtvOf4nmYurD5Mxc/fNV5I7Xn5rbYipTGm1D8QjQ/bU1SqJdVuwZWT/pskH2FCvMgtEURYMieVs3Yg1bpwUN0G2gRtUw/PrDl4BrgZcGjSZBdjN2gT6Qjbf6G1ZmiVtLcAAeyNcj1BntRkW1GF8W19EydwfMi0asxa/aiAyY62DhuWs8/gdhu04ThoswHIFw43JxvXbd6AHCcpJCGc3zcqshQtrNbarSAOJy+EgZX3gLGXP1cKDtQAHM09RnnIDphChhAxh4a7BLcGBvaa5oSCVszBWJF+GpyALZYwRED5M+f2I0YCeEZB+E71tkmCBInTK+QkA8I3R6Er3gpdFYC82IlUGPaGAs65zllnvtoBLGNzsbbBdIjv2vPCVClVmoQgWKIYJySZZeZCdrE3wotICbGDnBSN9dqgWwgRFIcNVXVpaTgEAtCk8BDOUID5dWQF2QQ4cX1wHwAAtJip9amdmiNtGzZBNlmDEpaDUK2ghkCmqXm1U68GDDVQMZJ7iXkISAOBuWj6ayVwZhE1HYkb3Jkhs/yVO6LeDHiPFGv3N2GmwHFfPneA2NSkvShDApMCciliXjqop/qq44jw0bswtSvJUgSowMEGhD9tGEXnsxFsulsJXzCoZFt4RKp8M79EeItKHEcpwL77SCmydylpmvhL3xuycbmhXtBJ/ByxEiSfrZoFTa9ReZEBP/gb91B929BwvYIGy8HH4MfBrXCY2gPDBX9vVyw4gp6gMG34/h1kr1+KrJePw64pBuHLnvsp7UilhzR/3kLJvIfsg+z7o+y6VtxVWAyJC4pUjKH1wEsh/VuP7lT8qAfJTgWfX6oUvs6hCglFbLsGliLUIJTp2BhlZgjxb47YwCPqQIP3XD5W+eZRZhOJyMVYYbIET8wKegixY3f2B/UdXtm+8IzyA+GeVx/tPc4sRwCTDn54AAn3ojTvGnsa1mQnz8cdAEKCb8DKb01yGzHwRogWyvuQdDQiV3d4Mjdm5vKCwANJc1iAgsWmAFQfvYXbhANyU+qCQMYfEJwaZXTdho6QPAEB8V/XGwofpL5Dw1UAISnPwUOqKxTarEVO2FmclwewJ2K63lXOqAkDuY9zZvRSfMJ+ij/AcKkgIEemjk/AaJmUsxNmHqgF+5x/noo+Q3QSQX2ccDv8a56VB0KcK4PA8SEqVj6aJCI+zi9BDcAHWlMfOccN/Q/H7aTijz572XD+o6iL2/ZkkIPk8Gv89AVYX12HS/eEYfuttMDe3s6cxNZx2vCguR68NZ9D14+Mo2v9+jUrz92ee4NKT5/j0m824sHkqehTuRkzOjzj9xThk3TrOvVcoqoC76CHsmQKQgRk6d+uLoeXz8aU4FmISoGP5Sdz7Q/W3/riTAUOUY5ahLI985Fg4zbkGl+HfAgBaiy9iyU/Kvq2p+xbBsDwPqcYBgJEVkPsIBdf2AFe3Ate3QR1SX5SiIZMMQ6YCIj0LtK/4DF+I+6CYMUUjQRJmGu1HuUTKzb+6RIbM5SfASDZurD3x1JE1lLSTsBdlWcpPwbSwAJMsHklKDDqG+YFhgGUlfTDQcCMOSlvqTG5eAa4G8iA4uc+uUMDAU+abK/d/qukSjJdBpJc1epmxFowyDzWKSBWUho/DbnFbHBTGQBI9F98XspZX+c1yKrBwA4GBEVOBp7dOAwDSGAdYmmlQLgA4ebKLuB3y8Dz5LoQMQUT6sHfS4AMMAJbuKNC3hz4jgdvD/wEA7pAX7Cw0uILIFWAmmRusTsmsW0eCTbTqRsDUFmg8CADQPnkjFhjshCVTjPtSd5w376JZLh1A7ge8VdwF5e5RnGXW09YUP4o7QQoGeHoWKFK+nKEo5xnc5AFwJnasJRuoVIBLn3O3kzFWHkpuM152ajZCDToCdv4wlBTjHb0DMHnKKjdiiRTJz0vQU+ZGAM/WgIWLyuf+ThY4J2U3JB4pv8FXkA4pBOpPHSxcUGgdCCFDsE1iLVL3UnMRLg+a82wNhmHwbocAxMz/FWg3HxAaoIXgHnYbLMXl6zcAsDmA28iVBPfmKkoC5w4C4L7UHU9EZlwKNBcNpxoAYBA+BAAQIz2H0uIipKWlwIVhx6uVT5jK+w5WZnhmyG4Wcx9eYB+WF8M9X2ZBbtgV3namSC7Rw7AbgWj2YAhrqch5UHnBgRx5KRD/2B8GJMIpaSiuxZ2BYew6fDAgGk8d2YtkCq/9opRyTo6nf+9E8dpQTL7aDevKl2MC7Uafij+APSORmKmc1/hq8gvc+Xsf3EUPUUKGeCp1AJP3FNIvWyP/58kafUDvpRdg3fpP4XNgAIx39AU+DQL9uRIpz0uqDWxKevwAL5b5AJ8GA5vbg9aHsYvxa7rJbNflZPTeeFbJtSchqwh5JWVcDmmf3h+Amf0EzKhDyGjJKr6+mYdRnnab++ZeegG6Cy6ig+Aa684UHMf+g1skMOxXiA0t4S3IhGvGCa4+knJK0E/Izo9o2I3dqA3fD8QsAhyDUBDAutTEvNjNfZNZUIZooaxvN1D2/wUAA2P2FMmAyiDNYcdNMpxQUi6BwNAMzu+fh/mHqRAO3wvnFgPw1DYaYhJAL/uuyo1YF7bMRQPRbRSSMcZVzMTWNHc8Jlds91yKVLKDlSgVkpPLKz8ggmT7YHRI2YgeQjbf+vmgD3Ci6TcoExijjfAOin6fq/QbJeViZBeWoreQVWaY8OHoGjsY+qMOIImcYYgynP5tq9I3eSUVKBSJMUxPpkRGjgF82sLU1BSu0cMBAAE5R3E+oTKQkIiQn52KjQbrocdIUUb6cGVy4cjksS9IK4C0Gyr1KUeZWIJ3f7yK+8+eY07hRzC7vgk4Mk/jxT1EhLR8EZtLXO8TjBfsx3z9HZitvxuDJL9D+Os7nJvGs7xStJdZfxnfDni7dQOMjwnGdf9p2G/HnqD5Xv8IKFIOjHyaW4zugoswlhQClh5At7WAvjFsfcJQ4toKeowUAak/c7dvQlQA7zx2vh5fMBr5oewFRKa/v8vmi94/Ue1GN/VFCRrL0qUaeTbF1sk94dZvBYze2gQAGI5D8GLSuWw/SpBKWBeaOkI+L/voy9Y0K0+U+7GGiEjmAeyRB1NxHvtvGnyAFRVgqayPF8AEwa7W8LYzhRh6SMzWrW87rwBXgzyFizDkaGDPTlxPZcdidrWwANcWDMMgzN8LFQaW8G7Ws8b3WzWNwIfMREwqHoPPxHFIKWJTtEV4Wav/QM8AsGAzGESCtaLk6jmpf1cGSxsHFIBVxtJvsK4WzxgHGBvqaf6IYZBvz1pXmhWw3zwU+mnOnuHMKikRgod4mvUCkIgRmMse7Wd4avDlbTkF0DeBXvpVDBCwEbprxANhaqxZmdcF5Jkg0iyawGDMQS5gzNPWBJmwQRpku90cheTdDw7j3cvd8JX+Z+zfihkqjCzZbB8AkCq7DMTak8s5DADetmoUYIEAaDEBADBV71esKFkC+iYaWYm3USEh9NaTKcAh/dSWw9/RDGdlCnDjXFape24RoJI5RA798KEAgPZlJ5BVKELBk6swYcog0rNkA+zkYBig3RxgyjVkWYbAiKmA3S3WIp7yogTdZQswGnZT/REFBfi8NAipL0q5ozZnTZs6AGb+0UiDHSyYEry48RvyHrOKbKrABYyR6gUvAJBnw2afYOTXXT/+E/pUgWSpPZqEt8CxGdFY3S8ETdytUK5nhh/ErDKbfnCVkh9j2uVfoS8V4Y7UC8+6fIeYULYM+kIB4oaw136GMw9x8aZCwJ1UAuybAM8T78KTyYAUDIrMfVDg1xeljDGa4h5OfzdHyTfz7rN8TNJjUzDddOiNd/RX4oikKQSQwPLuj7j5/RQVhTa7sAwDvj6Hzrk/sn+TBQCATq3B9LVfo8+X53DiXiZupeYhK78UODQb2PsOnheW4PSOtbCmPFSQEAVkDKYwjV2Mz2/Q2A4vg6IyMWbsuoFlv17Hzh+/wYpfLuBmSh5+vpLKvZOQVQQvJhMWKGZPgByDWZ94ANHtOuFPpjkEICQf+5r75l5aPhbqs6dDaPMeeyPVtJvAiN8BIwug2TsAgLHSPUjLY+f45JyCymDaJkNUZDVpMwkA0A5XkJHBWtRf5OdX+tGrCV5mZEFwTngOPRF7YnetUBZM62oJB3PleSsqtCEuSgNlhfidey4qLUZc2a8AgNz2H+GjsX0Q1cAOI1p64pOR7bFebyRbnw9OV5Jl34cw9wHKSA+7DfuDhvyM6IEz0aNXPxR2Y9uza9E+PDv9A/dJ8vMStBDcgzPznJ2j/DoDAJp626LQvy8AQO/uHiXf6aTcYgQzTxAmSGA3G2HDuX/zbtEHpQIzuDDPcezwr9zzzIIyzKYtcGTyUG7th/hBZ/HIfxw2iXvgolB2epNyQaU+5VjyezyuJOVgg+FX6CRUcK+4od5qmltczp4QCdJgwZRCLDCCNHQgigIHooz0YCvNRWEG246pz0srM+P4tAXDMJjRyR+bhzdFi6ELES/1hBkVoUBh80BEeJpbgsF6sqwR4cOV3PFMotjTuAHCv3D8LquAlt89AANUIEHqgjsSV/S7FooSMoSQURjPVdzqisrEeFFSgcby3O2uEQhysUDfMDcIA3sAvh2gBzEW6f2IB1VuaUNOAvBtR+CTQK0C+tRBnuLUFTJDj5UH3L0b4rq0AQQMoYvwMowqZGnNNFqAK9OgCQrYcVTEmMPYQIhGLurn7ZcFrwBXg8osEJWWqckdGihlftAmB/DLwLDfl9Cf+wSMq+rRbVWYGOihYxDrK7bhT3agvtXUDYZ6Qo3fMLKgtpYyx/IiE/U5gBWRLWSVZmESO6nm6GnIAawAhzBWgZcSg4vSAJww66X5ZZcwSEwdYMGUwvnFFZQn/AkLSR6ek1nlHeJVYdcAGHeSS6N1QRqIk9IwmBtVo5jrAPITgcbuVkrPPWQBcgkSWd3IA10A4DqrgHgKNKRo6/Gx8t9WlQqwjakBLDVlEQkdBHIMRikM8ZzMwJTkwHbvWxgt/APBTBKb/iuwt9pP/Z3McU7KKu9CsFa9AifNR01GYYMggQBNBI9x/9ZVmGdeBAAUO0Wq97e2coekw2IAQNuiwyjKTkZZThKaCB6DwKgPUlRwXTknDUZaXimXC9pVkwsEAAgE+NuYtbrp39kF8TPZpTDGmt10hO6sb7Bdvsxq9/APAMBxaQS87MygJxRgYKQHfp3UGncWd0F5xDiISB/ORXdx/8pJjqc0gT0ifmgdjSGtlX9Pz9oN6RahEDAEo3sK/sN39wE3t0NCDL6S9EbGhIcwm3kdFkO3oqLrOgDAsLKdOH+uMg3W8yc30VxwH2JGHy2HLcGB+f0gHLwdGxyWAAAape/Fxl2/KynBl5OeI6TiJhoLElEhMESXsjX4WdIWAhDW6n+DRykZGPPDFcRuOIt3137LZqy4tQvbvv0YMRVsGf/wX4qmZV/jS7Gsva58pzaQ6cyjHFx5kstGot8/VOtgp99upGHf9Wegy99h0OPZOGgwH8HME9xKzePeeZhZiCaMbFw5N1Y6QTDUE3KKmfmzSuWvMOUOnJnnEAuNgaj32IfWXoA+O770Wk5EMUwQKEhG7iW2jSyzLsGeyUeFgZVKMBsA6LuG4qHAFwaMBIVXdoKIYFd4DwaMBGITB8BajUuZPjs/BApklklzF1zNYE8cQ91VF/tuIU44KWUNA+LEv7nnWTePwYwRIQvW8Iwehpa+tvhpbHMs6d0IhnpC+Ie3AwCYFTyqdFu5x57anJGGwLj7MjD+nTk+u8j++MOGdTGTnq903UrKKUEfgWwTENRHKTC2UVc2BqMVcwtfH6rMD/40twRvC2XW36DegJmC4qNvhHL/HgCAhtmHIZEFnaU8TURXAbspNhjwPcICG8IpbhXW0ts4KmJvIkWK6i2hAGuF3H35Kdbob0JX5jykjD62i9n1QnT5f2p9aNNlG+pWxqxfvp5bGARxm2A2cBMeCFkf3bSbbN9PfVECP4HMZUhupJDB1cYc+13Z/mTy8DcuNVpeSQUcy5LQTPAAxAiBsKHKAvh3RZmeGeyYAiTeZNu15Dob8HaIWgJgkFBkiGkVk/C9pAc+E7MnFmkX9+KP25U+//KbMsP1ZD7DivoCwwBdP4KU0UMH4Q00fFi5IaTEU5B+HcXGJgDAkQ/U3yJbA+QWYHuxzHXG2hO+DqY4JGF934cKT0AglaV/0+gDLESezALMgO0P5frsJj3YxYJ7z8xIsz5TW/AKsAaIJVIUiFiLi5XCxRWNXC1xbEY0+oW7IcDJHM291ZvzdQqBUOsgrl6hrMIlX2+GNKvGNQHgjtx9BOwFChUWmlOgyVFgzCrJHgXsDrvASPVIvSoMm76Nb/2+RPOyDRhYvghSax/NLwsEEDTsDgDoJLiC8nPsrvSgpAVcbC00f+cQCIw9Aengn7HUbCEAhrtR71VhQFN3jGjpiekdlZUdI30hnCyMKoPj5ApweTGQwC4KYpK1qVWVNvJsCUSOq/zb0o1zgfCyrSaDiIEJmAnn8I7bb+hYtg75Zj4wLM3EIn1W4YZPe43HTw0dzZFK9khBZZ5pifwKSnUws8cjC9bFpuL6NviL2GNmE79ojZ84h8bgtiAQBowY2Uc/Rkj+XwAAkUsL9fmt9Y0Bvy4oNffCOWkwnuWVVrpAVGMBBoD7Dmz/sU0/DfdUdsEvlN0yqA72gayLkU/FY5SXFkP6gPXJOy4N5zYzchjoCTCzbxRum7PfFN2sTIZvk8suJIyH+s1DcTC7ADbN2c8F3JFsQ7RR0htpEbPh4liZ69mi+dt4aNUGQoZgeLcyot8onVUC8uwjAQsX6AsF6BjkiMkTpyPZoQOEDCH47jr89aDyOPZWaj4mCFkfUkHECNg4uGBZxdvIIGv4CDJwxXQ6Vpj9DCt9Cd5CpVI/Im8jXJlcSAwtETtgLHqGe2G9mLVO40USkHJRqYzZhWUYseUSNm3+Ajg0C9g5GPh5ZK1u2rsvs1LFGLPXs7sLsrHXYDHs005ywU0PM4vQWH5dt6tqQK1NSGeISQDHcjaglIhgmsO6FYkcmgD6ajZRJjY4Y/cWAMDl5ueQSCQIL2IV6LIG3VTddGS4YcsqczYPfkZhmRhBEtZvm3FrpnTdKwfZbwfJApZg64ubKXkAgCZuViqv+zmYIdeC7b+KLh0kC4q7atwajEBVMWjROAQ5ZAEhpBBnsKcOFTI/4qPSpmjXUNUaZxXNXl7kUvoAELGuN8k5BegslLkEhbyl9D5j64siu8Yyl6iD3KYrPTOz0nIeOUbld8yastb0zriAxxls39C7vR16jJQNoHJmjRnmRvpo5WuHa1LZHJtyUe2Gatf5R1gl+Ab9hacBRgjBW98jseki5JMJjErSkXP7qMo38g11hIEsMFUhDiHLit1wVDxhy5CZk1vptmavcMolQ/PorsgmC+hROUh2kpSUW8zKA4Dx76rqfibUh8Sb3aw7Zf6FvNwsbsOW49kdjd3YzZBri/4oarcEO8Rs/IFT4V0s3fkXF9CW8rwEpiiFD2QnJLIr5TnYN0RKS3Zz3C//BzaAt6IUxT9PhEBcitv6oShyb8+6mOwZU+s0evKTOQtZJilYecLEQA9XzDtATAIECmT5tQ3M1Y87yC3AZkrPpLITu0aulZtCdy2yaGkLXgHWgLzSymTVVsbKk561qQE+HtAYh6dHw9781fkA1wVtG9pzSl8bPzvOQqkRCvlxz0uCUBGk/ohcEWJLVkk2BTt5FFhozhrBgWEQ3TEW2WCP+RxqqDdGFmzWR3gWZk+PQUIMtki61qj4QM8AgoadMaJ9CACgSRXLrK5hb26IJb0boaGTap5lT1sTJJLcAixbqBOOA2IRnsEBIyvmoNCtPRD2tipxxw/Z4JnwEYC+Mdr628PW1AA9Q2vebAS5WuI5LPCN5ye4ZtsLf0oa44F1W9ZnUQMau1vBwdwQZ8TsIltBQpg0qEYBBlDQkF0Im2f/gpayoDnjBtX4qjMMbvmw1iLPRz9gFFjFUS+kr+Zvhu5GxvCzKIYxkp+XIEuWfUVTZhM5DJ0C8KukFQSQwlEkq3unxhrfd/FqiOcwhwEjRt7xtRCUZKOATJBkEgpjA/UWh1JfNlrfKeNP9kFeMqzFWaggIWwD1GdscY0aigIygRsykX3rKOubKLvg4Fd0wKT2DVR/J4j1MW2YewKQRbc7FbJKkNBTNUuHx8B1EDN6aC+8iZxrlUFTz5Nuoo3wDqSMEMLWU/BRXAjMLG1xuenHgKUHTCQFGCreh90OPyBW5uspYfRgwbDjXBjSD9A3wuwuAYC+MX6vkP32zR1Kv38nLR8SKaGHUEExjv8V+ClO6+A5NncoIVzIth05NoIhU4HPBJ8h9Qa7gXyUVahwWUu4CkeIrweuE1ufRfFHkFEgQkAFq5gaeTfX+NsZgWNQQCawK3mMgnPfobPMImncRPPcmOvdC+UkhF3Rfbx4fI3zh1fXPgA4C7C3gLWYia19uXypVU+TANYdzrcRK7NJaTp7S5ZUArtnbKBmqqP6k7FAF0s8YFgLdPr9i0BeMvSzbkFCDB5bR8PcSFWhDw4IwBOpE4SQIv8+2zelKZdhzRRBpGfBBcEqwjCcjcHoKT7OBao6PdkLY6Ycuaa+ar8R+rTBC4E1rJkiZF0/BEil8HrKWt3vucQpvdsl2Al3yQvl0AdKclUuDynLfYpOF0biLb3T7IlS32+AoFi837MxzhizSmPiEdVgZPmGOhAyPgUFmPFix7BtLqvMSrPYeJwSAzvAxEaFq1UDe1wl1kpdIHM5SX5egnYCmUVVg/uZSSN289SeuY6kP7dASGLcl7rDuUEYvnw7Amv7h2J+90C8E+0DCwcP3Jb6QMAQonCNC8ZPfVGCRkwSBCDAwk2tQcEm+l18K2ZdzWjvO8COQTArTUUa2WBg4XS0fzwIZcaOQO4j4K+P1MqqCRn5IphABMOyyiA4ALBx8sIfUoUxoMEAA7AWYC4NmgwCWT0rWoA9eAX41UPu/2thpAc94T+nmgz1hBjS3BNCAYPxbTXn8+XQ/F0gbjNK3jmPkiG/oksL1YWkKnxiRiFB4I1DkmaYUT4ByZ41K80A4O9ojmbebIfWlJuYg3c0RAJjmMsW333SNsgy8NDaojsw0gM3FnXCgKY6ygBRB3jamuAJpwDLFmqZ/94fkkickYagZMBO9Zd0GJqzfomx6wGw6bquLOjI3XZXHYKc2cniXJYBPjedilEVc3C95QbOoqIO+kIB3m7hib+kTQAAV6QNYWdb/emGZ6v+uEDBMGNEMGXKUCE0qbzJTQM8msXiJ3EMBCDYMQWQgoF+I/VuGdw3tqYIcbVEuVgKItYCa1uD65GnrQkWV4xAvsCKe2bqpblvMwIBnhiyyr/dtS8AALslbeFqp9n3zDWiJypICDdxMsqzHqH0Mev+cJe8EOyp3i3I2NQcp2XuGeKL3wI3toEB4YwkGA38g9VmbPFo1hvFZAhHykZ+wnkk5RajMVi/RMsGahRtW1888maPsTskrAJE+SAieGeyFrAi9/aAlQeaetng3LwY9OrVD5h2A+j3HcAI4Z97HGaMCCmMMw5YDKzkbcxa7JwsjTC8pRf2SWUbpDv7lBTb++mFMEQ5OglZa/jCipEoEpizQZ2HZtboDkFEeJBRCCc8h3FZDsAIwYz6A1eMWsCQqYDLH6Mgyn6KjOf5lRZUN1ULsKWxPu4Ys64tJfFHcT+9kPVHBaDnoUExBeDr4YoNYrZPWp2cC3smH4UwhdCnrcZvPNzccUzKHjsbXN+CcIHM/9dNw+/oKbdzklEgJFKCnZmhxrmxdYgvl19bnH4HSL0M04rnKCATMFVTCMogFDDIt2T7deGTq1y+2ivUEJ4e6k/7LIz0EW/EKoIv7rIKtnMmqwhnOUYpX1Yjg37YYIhgiEBBMlKvHQGIEJnDZj1I93tbvRVcIMRDe9b9wuLRfiDxJKzL01FAJijzV3aR6xTkCOgZ4oZUdnKoeOoglaL4xyEIxmPkwwzSwbuBUHZzbqgnRGB31ke7SfFZiAsVLjm5/hNi/45FMPMEHmVyV5om3D87N2oHKTFwFj+DtCADhnlsm4qsVDepAHvql2zG1lvZY9ZqnJWWjABBChsM7d1O7Xdo0BFSCBAkeAr/u58BALZJYhDmYQVXK2O81dQdBnoCGOkLcWBqFALasmXrLLiCa09Zv9rUF6UIk/c5NZtBgLWk/2A6Bnsk0exFHol/AQCWVgyHu6M9sqXmWClgrf84vxHIUL0YSB3EEimyCkVwlVvHjaxYP3EADRzNsEXctfJlDe4PgLIPsBxG5uwaZGViwLkButnwCvArRUm5GB8fZY/e6puFVxvM7tIQNxZ1Qmst8g1D3xgIHQATlyDEBDpqlaLN1icCHvOvIaHdl3js0hNdQ7VXMpf3aYS4cFcMqsk1Q88Qz+zYSb2ChPhc3BeuVsZg1E2kGmBlYlCr93UNT1tTPJElS8fzRPZWH9lVjofEkWAY1KjIKULbskR4WkPAsDlSr8omSLWZI6pgcDMP/Mk0w4TyaViuP6Va33EAcLS2gPPkP5AdORPECKEf3Evt4qiI5j52OOI1G8uko1FBQjy0aMVdLKIJQgGDbeOao73suNbb1rTGfuphY4I8mGOtPht4liB1gZtr9f200I5dvAQkhoQR4ntxt2pPUHzcXXCVYTcvmZf2ouAB68N3Tz+42uwwz3xYi65L+nE2vyeA3ZJ2aOmrfsNhbWWJi/qs9e/FpV149DQFvgLW/0/gHqn2G0H7eXgidYStNAfSo4vwNKcYnaSsVdck/C01HwiBkP5Ap6Xco5/K22FlbjskS+1R5NxKScls4WODC9JAZDF2QFk+8KjyePleegHaCm7CBCKUmThhj6AzxosmQwIBcP0nPD7xHbZdfIpysfoMEpkFZcgvreCsv3AMAows8Gejj3BH6gUDcRFeXPsFgXgKA0YCMrFVCphURKEr65JjmXEOj5OT4cfIfDjd1NcbAAQ6m+NbSQ+clwZxN37dNItSubZdEf6OZvhRwipzDo9/hgOTBzGEgEsT9R/I+nwJDPFxRX98lccqyk3cLTWO88ZuVkhgvAAAz+5f4nICn5Q2gY+ThkBnAIbu7FG+cc5tLhjsqKQpmqjxNZajwIl1bzJ6xvaZRsWsb6/Yt7P6D4ytccOWdTuyub0ZSPwLbpJUFJERhE0Gqv8GQFkgazzxzzsN/D4DALBXEgVPJ2XXDHtzQ0xq14BzgyhPqvQ1xs0dsMm7g0Iyxq9Nf4KwobKMXo1aIp68YcCIkXNeFgApLgeOL4GtKBmf62+EobSE3ZTYVbqy+Xu64SHYOSP99p+wLmatxIxDgMbylLuylm6LnKuAVAKTVHZOyDFrqNn6aWqLMmd282RCJbgn9cBOaQxC3VTbx1BPCP0g9nS0k/Aaml+cDBSkIfVFaaWLiobNEAD4O1thVsW7uOs1AgBwVBKB42iGH0Y3g7mhHn7IDUC6SyeAJMCB6VpleckqZC/B8BbK3K0UXPr8HcxxjfzwQCg7JdYQAAewWSDKYIAyVJ5KmFlV6jCRXqzxTN1pa13BK8BVEJ9WgLgvz+GPOxnQFzKY1VnV16e+QyBg1B5t6RIGegJMjfHDb5OjEOhcjV9uFfg7muOTAU1qdmUAYBPFHpdvkXRFCjlqzv1aT+Fla4o02LLHdtIKNvitrAAVxva4Tg1ga2r4Sk4X3KxN0D2EtUDKMwd4a6EA25sbomeoC/6QNofUUrtNjae9Jex7LAIz5wnQ5+sa3zfQE+DHsS2wcOmnoFkJCJimmtdUHSyM9PHtiEh8OrAxPhvUpMb35X67P+WH4q2yRRgvnQ0ni+r7j4HCcfV1i45Igx08q7E2MAyDp3asgmXwYD8MU1llIc9ezQUvirIFRuIncQzKwW4WssgaR6SRaOGj2eKe6soeXdokHUJRArv45xi4qT2KBYAGrg74EKzyL7i2FSV/rkMDQRrKoQ+9gO6ahWs5CWj2Lh4I/bFL0g6ZYlP0EGyA8bhDSla8Rq6WIAjwh1hmbUqujMy/n1GA7jL3B8PQOHw/sgVu6ofhswr2WFt4eg0W7ruFLWeV03kpfg8A0aYyv0GZf2+QhxP+kAXVSJIvcf6/jGtT9RZGAA4NWyCXzGEoKYb3va8hYAgFRq6AmYPa9wE2taWduTFmlE9AIcP6JCY5VZ9O0cvOFFeZINyTekBI7JhLM/bjgutUED4c6L8FMxy+xxeSOOy/ycZgNFbj/yuHUMBAZMtacwueXAXdZS2sRySR8LU30/idezCrzHqXPwQybqMEhvhF0katq4Ucpv6sS4VDySOUp1yDLyVDQgwsQ9Rka5HheQjr5+uXdxa0i/V13yeJgruzGv9+GTwbtcYTqSOMUAbkJ+OJ1AlfiPtyt64q4t22PkgxY13bSuKPssqZqAB0fDEA4AtxH0Q1V93YCAQMLlmzchve3saeQNw/wF4JD6CBQOa36thIaQOvJxTgqanMEn7vFDwkbH80dtEcS+DoH4ECMoaRpBjIvAOX5+w4yHeu3p3MOKiyXhdWjISfkzVMDDQYE5xDkRr2HipIiCYl50A/9YM09xHCBQns9fBBfTT+Dqs8MthmOQ7HuxzH+IoZCHS2hJOlEca2Ya3r0/IHgfRNgNTLQMYtjVxycG4kxrIsDwr52zsGOaKNnz2yI2aymUCqOUWRlzdPwQ3CzKpSYV7YMwibhkWgc5Dm/lRb8AqwAn449wSxG87gfkYh7MwMsGNcC3QLqTnDAY9XA+vQrrgy4CrWSNnJVBuluT7B09YEBAGSIQtMPPMpAOC6eVsQBHC0eHWnCxPbVR7TmRgIa/S5lmNCO184mBuiW6PqrbIqMLKs9W17BuY2NVqMFSEUMOgb5qbVhsvFyhjhHlYAgMsUgNCQsBqtxk6BrVBGrDw/gD2C9agu6BBgUwwBcCy8C6uSJACAgXf1NzZGeFljgXgMGpV9j3Mxe9GjbDmMTUzR0FGzZcMypAsKyBgWFVlolchel5tv10SzXAIGIteW+F52/BgUz/a9BMuWbLovTWAYoPsabAvdgjyw8kR62UJYpe4czI3gbGmE6xJZP3vGWp9EFRIUZycjRiC7fSyoD1r62uLQtDa46DwEL8gMXoJMdBFchvjyFmD7QODs56xr0PkvgYTjXJ7ScKFyRHuomyWuEWtJMsu+ruD/qzlDTpinLac0x7xgo+tLHVVzQVdFqJsVMmCLONEiTC2fDIl3h2rf1xcK4G1nhu8llce9OVaafc6hbww0ikNIAGtgEcuyILTx12whAwBrWR7rBtknwOSnooCMcUYQoZQnvCp8/UO41JUA8D9xJ5QILRHgpLkfNGroh0dSVwhAkOyfCgC4jgDY2GlWPhoENsFxCSsfU16Ma9IG+NFwEMyqSZHpYWuKw0JWKSo2dsWQ8g9QYWSr9mTMSF+IrrGDUUDGsCrPQP79v4Azn4IpzkKi1AmHTftwt7VWRV6DvigjfVgXPmRdca58z/4mFDbFVS/iASByY8ey87MjCJAFchm5NNJYniYetpyVWpJ0DsEi1g1I2EBD9iI5QgcBNr646TkKVxGAzsHVK3l23RcgVrwKeWQKJise0/LYk6QS1yj1AcUyyK2nd9MKcC7HFFIIuHlydJQXrEz0cSnXGC9smrAfpKm/RVAR8hRofvq57AOF0xhLY338OKY5oroPBuY/41J1qoO7jTF87U2V/IAFJpUnGzamBugc7KRTo9GrDZH/h2Hd0YdgDEzQJdgRy/o0UsnFyOP1o2lQA6zsa4i1Rx+gS3AtlbI3DLny9EjiiAbCZDCF7LH1qhTWiqGtUloXBLlYoEOAA07ez4KXranW7hN+jua49IFqqqd/GoQCBr9MaIUy2TG7kX7NqXM8XV0wy2AuCotLcTyTtax61RBE2ii4Eb76sxe6CK/CiinCMXE4/Ly9qv3GwdwIYR5WuJ6ch/EnxCiANbp421SroIf7OONzcT8s1P8JrhWyK7Kr8WMFgDB3K3z0ZDA6myfBrZQN/irwqTmfOMC60civA5b77VdFqJslbsbL4gzSbwKSCiQlJeF/eitgzpSC7APByFwN3G1MsG1Ce2T9OhLWtzdguf73sC0qBB4CeHhYgZWBntsKCOABr3LWDU2u4LpZGyPFKAASCQOr8gxEC2SR6m6aFWA/BzMME45AhPQRF4lu27B6axwAfNAjEBkFpbjzzA2PyA1vOWi2sMrRxN0K+zNbYZ7edtgwRSh2qDl15aT2DdC1kTOKysSwMtav0VXJP7QlcBkwBqt0HJI0h6udtcoGRRFCoQBpRn6wEN1EGQzwnbg7gtwtNOdhB3titEsQAj88Y10nANw0aYmm1cwjvvZmmMaMQLlEH8KGXTD+TkOEO1cfR8AwDC67DMOzJFM8d+yE9BdAmIOZxvkqKtAdR42i0aXsCHKPfQzLIlbBXCUegpb+Lhq/C/DywOGLkexFHrtHAPnJIEaACWUzsFX/IwgYUuuu4tGyHzIerIETnoO7g9deswuEj70ZDgqC0A43ITn9CRzwHCLSh22QZssnAMDSFZh6DY0B3CipgIVx9aqZkb4QBs7B+Ca9F+bo70SwLIhP2Lh/td9FeLJ95WZKHpJz2fET7skqmeZG+uga7ISdl1PwQOCLljgHyK4Irw7yVHLuApkPsLWX+hf1ql/vDPWEODqjLUTfOAOZMlclDXnodQXeAqwAIqBXYxd8/XYEr/zWIwyIdMflDzoiugbrSH2DhZE+Yhu7VAbCAUiW2kPq2hROFkbo3aTmnMsvg5md/WFvbojYJjVnjvg3gmEYGOkLtVJ+AVZpHjJ0DP5CpQuDZw0WYH8Hc/xu/y46lK1DuOhrzBG/gxBXzb6VcizoITvKlqVarM79AWCVv1PW/XBBfhkCALuA1tV+09jdCuXQx3vSacgjM+SQBWzDNVwkUwVNvSqV3uYaFWArPCEnlAjMALEIyLwDhwMj4CtIR7bQAczQ3UqnAvpCAVy7TAeEhrBlWCvvY5de7KUKLmEyRZcwOHUZpuvtgYGkhL0iW5ZyimEYRDb0wENi3XPkHCopnxQgEDAI9XHB2PKZKJAFROr5ak7VJ4e3nSn2T4rCmv6hmNTeFy1raB8AmN01AC0bumJKxRR8KY6FJKDmzQbDMGjgYIYm7lZa+elbuzZEqYLVcp+kDXy1UM4NZdlZtok7IBtWXHqt6uS67DYSW8RdsFvQHWsqBuK2ixrfcQUIBQws3QIwsWI6lqaGgyCocfwAQLCnI36SdMIhWTyjj53m8jAMA7MWrP+qz4szQEUJHgj9cEwagSg/zTEvjd0t8bW4FwrIBMhnN0Ii7044LQ3BVml3kJUnd7mHIsK8HZHcYBj3d4HAqtpMBkIBg8eOXfGczGBQyrpY3GACYGmuvd+qpYm+VgaLMA9rbJV0Rp6sX5dBH0Yhfar9xs3aBMNasBZa+U23Ye6VVla5n+2ZYllu+mpu3ZODtQATnCXyFGg1xPdUA6GAgamlQjsaWdWZSxvwCrAC9IUCzO7S8I0GTvH4d2FN/1CQTWU2jmfuPbF/chQuzI9Bn7BXqwAHu1ji8gcdtcsGwgMAuwDM784qmXZmhko5wNVBIGCw450WmNM1AD52pugb5qp0c6QmRHhaI06h/WtSgBmGwe4JUSjq9gVK9SxRauICU/dqjthRmU7rUr4lOpStw1TrL+Hjqt0piquVMQZFuqNbIyeNCj37nMFdRuYGcfZz2OTfRREZYUfgBvULoZk90IzNcf1pRT98KJgCDP0ZeOcvYPQRSL3bwgSlmKr3K/u+WyR3uxsArO4XClPfypRaZOOr0Q9ajhV9QzB/SBcYTzkLjD6iPuuKGggFDAY0dcf7XQK0Ona1MzPElpGRGDJoBEraLEArv1fgPicQoNiKPWJPJTtcoobc7aTVwTv2AzyK2YzvTUYDAFr61hwg3aJJIywRj8DskrfxpaQ3nO2rr2cACPdglSl5ft2aTlAAYFAzD0Q1sOPcuMNkR/Ka0LxNV6QwlXW7vLQfGIapNujbycIIuWb+aFW2Hk+i1gERo/Aw7AMAwFbzcWCm39IYjNus/3soF7Dud8UWNc+lrt4BaFf2CT5mhuO0JAT7LYfV+E1dEOFpjVIY4eOyPgCA8watuewL1WFGR3/uci87MwPuNlOgUgH+I1fmRpEVzwYMVoP0/FK8LTwOh9LHACNkfalfBopKr7Hm4E5dgHeBUMCQ5u5w12GKDR48jPSFGNYjBtjB+mA2jx3/hiXiURNGtfaCtam+1gnXLY31MaGdLya0q91GY263AJx+lA0rE4Nq/X/lsDE1QMeWkUDjGwAj0Hgpgxwulqyfbnq+CI0b+uKzQWHVHpVXxUf9qk9pJ1eMz5V5I1LvBnujHYD9ktZw8tQcKIROS5EcMBaffxUPvcRc5JWUsxsNoT4uRnyMooR3YSSQIKpNRzARw5U+NdATwCO0LfBkFwBodUOmo4UResguCIK1W/UvvyQYhkGPUOfK33sFsAuMBs7fwm9MOxAEarMFqMDABH5tBuBQZAXupxci0qtmxaJ/hBuMDYRYffg+Up6XcsptdRjZ2guFIjEyCkQQMgz6R9Rc365WxvhpbHOk5ZXiUVYRWmvIhiKHnp4QOX4D4P7wc1yUBuBvaQhCXC2rvZWVYRiEulnh+L0ynDRqijEdxyHpxjMAqTWn5DS2hkGz0cCFjXAKrN6/HwCa+9jg61Nm+KK0K4Cu6OvyagwdHQIc0L6hPbY97IT7ZR4ICo5COy2+szTRx9xuAZjzy21E+9krGfzcbYzhaGGIxAJ7iE0toFdeAGTfU+sfDQDPi8tR+ug0Fun9j33QaQnrzvEyUHR7eMUuELwCrIB32vCWMh66h4VPJHu8a+MDgaNm/zEe9QMMwwbbvWo4WBjhz1ntoC8UaJV+kEMNFk85GIbB129HICGrCH3CXGul/GoDa1PWenQzT3ne3C6JwUfVBSoKhPDw9EaAUwruZxRiyo7r2Dy8KTILRJi49wleVMxE/wg3tOmowcLtruD7rCb/778ebecA7s3Q3yUGgZklaOunvWuYhZG+Rp/uqmAYBj1DXdApyBHpeSKtXDQczI2wrE/dLIAuVsZaBzo3GfABLuyzxLy77gAYNk9wTd+4W+L4vUz8duMZhjb34G4vc9XmNzsuBlzCwPh1qvHVdv722DQsArdS85FTVIYxWuRurwtMDfWwZVQzPC8ux63UZgjTYoMix8BIDwS7WKq0KcMwaOplg4O30pFu3BDu5ZdZNwi5AlxeAjw+ASSdAQzMkBwfj+/xBwQMgQJ7g2k5+eULpmj15S3Arw+WJq82dRiP/yj0jYBxJ2t+j8d/Dq86XWFjd6tq0129LJp72+LPq5UK8A2pL2z9IhHkUnOmjhV9QzDsu4v4+1EOOn96Gnkl5SgQiRHiaollvatRomwbAKYObBor9+oDAf+VMLIAgnrDAYCDVc3uDy8LQz2hVsrv6wSjZ4gWb83EL93LcSXpOdoHaE5rJ0evxi745lQibqbmY9K2aygpZ3M8O2uTXlPPgLtco0bZGAadg53Q+TUFbduYGqBdw5rLXxWNNLg2NZMpwLek3nDHZTbAFQDSbwH/6w2UVl5p3gQAGCDLsxcc+mzUmI6wVpC7QAj0uRsTXxV4BZgHDx48eNQJS2KD0djdCpnHnOEoSQdFjMLWXpFaWbQjPK3x3YhIjNp6CcnPSwCw+Zu/HdFU4/XTANhFduCPwIskNniOx38W8tRY2sDT1hSbhjfFiC2XcOJ+Fve8uhzK/0U0lbnH/Fnggh4M2EwQUinw+zRW+bVwQ3mDrjh+LwOFhUV44NIbi0aN1p0AcrcHY2vdKNTVgFeAefDgwYNHnWBqqMdGlTtuBlIuIqz1BKAWrhYtfW2xf1IU7mcUwMvWFA2dzLXL2uHRgv2PB49aoKWvLb4cEo41R+7Dz9Ecbf3sEdv4v5klRxMCnCxgZaKPy6UegCFA6TfB7B0LpF0DGVrgfs99mH88G9df5MHSWB+/9G9ZM2ltIHd7eMX+vwDAENVwMft/AAUFBbC0tER+fj4sLLS/1YwHDx48ePDgwePfhIO30jFt5zVsFH6CLvIrlgGslI7ApnL2VkRLY31sG9tcoytFnSEqAHYMBoJ6A83fUflnXepr/5o0aKWlpRg9ejTMzc3h6OiIlStXvmmRePDgwYMHDx48/lHoEeqMzSMiMR3vYVnFUJSRPi5JG+K78o4wNRCia7ATdr/bUvfKL8D6uI86qFb51TX+NS4Q77//Pm7duoVLly7h2bNneOutt+Dt7Y3Bgwe/adF48ODBgwcPHjz+MWjf0AFn53bC09xWyDJaDlehHo5JBXC1NoahnnaXC9V3/CtcIEpLS2FjY4M//vgD7dq1AwAsXboUx48fx+nTp2v8nneB4MGDBw8ePHjwqN/gXSCq4MaNG6ioqECrVpVJqlu3bo3Lly/jX6Df8+DBgwcPHjx48NAh/hUuEKmpqbCzs4OBQeVNMC4uLhCJRMjNzYWdnfIViWVlZSgrK+P+LigoeG2y8uDBgwcPHjx48Hiz+FdYgEUiEQwNDZWeyf8uLS1VeX/VqlWwtLTk/nN3d38tcvLgwYMHDx48ePB48/hXKMBGRkYQiURKz+QWXmNj1WsO582bh/z8fO6/lJSU1yInDx48ePDgwYMHjzePf4ULhKurK3Jzc1FRUQF9ffZq0WfPnsHIyAi2trYq7xsaGqpYjHnw4MGDBw8ePHj8N/CvsAA3adIEenp6OHfuHPfs77//RrNmzcC84qv0ePDgwYMHDx48ePyz8K9QgE1MTDBixAjMnDkTd+/exZ9//on169dj0qRJb1o0Hjx48ODBgwcPHvUM/woXCAD4+OOPMXHiRDRv3hxmZmaYP38+BgwYoNW38lRpfDYIHjx48ODBgweP+gm5nqaLFLf/ioswXhaJiYnw9fV902Lw4MGDBw8ePHjwqAEpKSlwc3N7KY5/jQX4ZWBjYwMASE5OhqXly91tXVBQAHd3d6SkpLzULSW64qmvXPVRJl1y8TK9fq76KJMuuXiZXj8XL9Pr56qPMumSi5fp5biICIWFhXBxcXkpboBXgAEAAgHrCm1paamzq5AtLCx0wqUrnvrKVR9l0iUXL9Pr56qPMumSi5fp9XPxMr1+rvooky65eJnqzvWyhko5/hVBcDx48ODBgwcPHjx4aAteAebBgwcPHjx48ODxnwKvAIO9GOPDDz/UyeUYuuKqjzLpkqs+yqRLLl6m189VH2XSJRcv0+vn4mV6/Vz1USZdcvEyvRkudeCzQPDgwYMHDx48ePD4T4G3APPgwYMHDx48ePD4T4FXgHnw4MGDBw8ePHj8p8ArwDx48ODBgwcPHjz+U/hXK8C6dG/mXaV58HgzqI9jrz7KxIMHj38PpFLpS3PUVx2ovsyf/2oFmGEYADq6M1qHXLrkqc9cPHjoAroee7rgqo8yvQqul+WpL3K8KijK9TIy6opHF9+/Cq762H4rVqzAnj176h3X0qVLce7cOe6CrpdBfdWBXsX8WRf8K2+C27VrFx4/fgwDAwN07twZoaGhkEqldepQuuI6ePAgkpOTYWtri4iICPj6+oKIuI7wT+c6ffo0MjIy4OHhAW9vbzg6OtZZpiNHjsDS0hItWrSo9bevggcATpw4gaCgIDg7O9cbLl3KdObMGURFRb00D6A7ubZv3871zaioKAQGBtaZ6/fff0daWhq8vLwQEBAAT0/POo1jXcp04MABZGRkwMTEBOHh4QgICHjjXKdPn0Z2djbs7e3h5eUFDw+POs+d6qArrvoik0gkgrGxMQB2Ua8rl654ALY8QqGQ+7uu87AuuXQpU1XUheuDDz7AqlWr0LZtW/Tt2xcAlOR7U1yLFi3C8uXLkZiYiFatWkEikdSJa+vWrUhMTISlpSU6d+6MkJCQOsmja649e/YgJSUFbm5uaNq0Kby9vevMpRPQvwxz584lT09P6tGjB3Xo0IFsbGzo77//fqNcs2fPJm9vb2rZsiW1aNGCwsPD6dq1a3WSqT5yzZ49m3x8fCgwMJAaN25McXFx9ODBg1rzSCQSkkgkFB4eTv3796fr16/XmkOXPHKusrIycnJyoqlTp1JmZuYb59K1TAUFBSQUCmnVqlV15tG1XO+//z45OjpSly5dKDo6mqysrOinn36qE9fMmTPJ2dmZIiMjqVmzZhQUFEQnT558ozLNmjWL3N3dqUuXLtS+fXsyNzenrVu3klQqfWNcM2fOJC8vL2rWrBm1aNGC/Pz86NixY7WWR47PPvuMRo0aRW+//TZ98MEHb5yHiOibb76h999/n6ZOnUqbNm3intel3tesWUOxsbHUt29fWrBgQZ1l0hUPEdHnn39Ow4cPpzFjxtDmzZvrBZcuZdq0aRO99957NHv2bDp69GidOKZOnUq2trY0b948ioyMfCl5dM1lb29Po0ePprZt29aZZ968eeTs7ExxcXEUFRVFc+bMISIisVj8Rrlmz55NLi4uFB0dTWFhYbR27VoiYteNN4V/lQJ86dIl8vf3p1u3bhERUU5ODo0cOZKioqLoxYsXb4Trr7/+Ik9PT7p9+zYREd28eZPi4uJo+PDhJBKJajXx1keugwcPkpubG12/fp3Ky8vp4MGD1LFjR1q8eDER1a5zl5eXExHRkCFDiGEYGjlyZJ2U14qKCp3wKMrUrl07YhiGJk2aRDk5OW+US5cyyesqICCAGIahZcuW1YlHl3I9evSIQkJCuDZ78eIFrVmzhhiGoZUrV1JpaanWXNevXydfX1+un9+9e5dmzJhBQqGwVsqrLmW6cuUKubq60sWLF4mIqLi4mFasWEECgYA++eQTKioqeu1cp0+fJnt7e24D/PDhQ5o0aRIJhULas2cPEdVOSVy6dCnZ2dnR+vXrafbs2RQWFkaNGjWiu3fvas2hSx4iooULF5K9vT0tXbqUBg4cSBEREdS2bVsqLi6uNdfKlSvJxcWFvv32W1q4cCEFBQXRhx9+yP27tnWlKx4ioiVLlpCLiwt9/PHHNGzYMIqIiKizwqkrLl3KtGDBAnJ2dqYFCxZQdHQ0RUdH0x9//FErjkmTJpGtrS0lJCRQWVkZ+fr60pEjR4io9psgXXJNnjyZbGxs6PHjx5SamkoBAQFcH68NV1JSEoWHh9PZs2eJiEgkEnH/Jp/rtV2TdckVHx9PAQEB3Pzy7NkzlXfqsgl9WfzrFODQ0FBKT0/nnu3YsYNcXFwoNTX1jXAdOXKEWrVqxXUYIqJ169aRh4dHrSfe+si1fft26tGjh9Kz6dOnU0BAQK3kUUTv3r2pR48e1KhRI3rrrbfqrLzqioeIqHPnzjRo0CAyMzOjESNGUG5u7hvn0qVMrVq1ori4ODI0NKT58+fXmUcXcmVkZJCvr6/K4rZt2zZiGIZWr15NRNpNmI8ePaLAwEC6ceMG90wqldJHH31EAoGAduzYQUQ1T+S6lOnWrVvk6upKly9f5p5VVFRQq1atSF9fn9avX//auf7880/y9vamlJQU7llqair5+PiQgYEB7du3j4hqriepVEp5eXnUrFkz+uqrr7jn6enp1LRpU2rcuDFdunSpxnLpikeOzMxMCg4Opm3bthERa8E6f/48eXt7U3R0NGVlZWldvoKCAmrfvj19++233LPY2FiaMmWK0nz6OnjkyM7OpsjISNq9ezcRERUVFVGzZs04Q4Ti774uLl3KlJKSQiEhIXTo0CEiIsrKyiJvb2/asGGD0nvVtd9vv/1GxsbGdOfOHSIiys/Pp8DAQJo7d26Nv/8quX766ScyNTXluNLS0sjOzo4+/vjjWnNlZmaSm5sb7d27l4jYfj5nzhwaMmQIjRo1is6cOUNE2tW5LrkSEhLIw8ODLly4wHGtXr2axo8fT8uXL+fW5tdtDf7HB8GRghO1WCzG7du38ezZM+5Z8+bNkZ+fj/v379eaWxdcEokE58+fR2pqKvesffv2yM7ORmJiYo3fK5ZPKpW+FJciGIbB+fPnlcqnLZeiTBKJBEeOHEFWVhb3rEuXLkhLS0N6enqNcihyVVRUoKCgAEVFRZgyZQoOHjyIO3fuYNWqVbhx44ZW5SJ2U/fSPIoyZWZm4sWLF5g3bx6uXr2K3bt3Y+bMmXj+/HmtyicWi5GVlVVnLkXOl+Gp2n5PnjxBYWEhFi1ahN9++w1r167FggULtJZFketlyyeRSAAAjo6OePDgAQC23ogIQ4YMwQ8//IC5c+di7969YBhGbRBF1T5VXFyMR48ecfwMw2DOnDlYvnw5hg0bhjNnzqj1t6xaNl3JJJVKUVpaiidPnnAy6unpITo6Gm+99RamTZuGw4cPa+XXKBAI6sylKJNQKERqaiqSk5MBAOXl5XB1dUXHjh3RrVs3DBkyBBcuXKjRL5VhGBgYGICIUFxczNWdk5MTBg4ciFu3bmHUqFHIzs7m6kITj6Gh4UvzKPIp+tkKhUJERkaiV69e+PvvvxEbG8vVp7r2q1o+hmHw7Nkzrj/Fx8dj165dmDFjBvr374+nT59qVU8vyyOHQCCAWCxGaWkpAMDU1BTZ2dnYunUr5s+fjylTpqCsrIzzL34dXEKhUGcySSQSFBUVwdTUFABgb28PqVSKTZs2Yc2aNVi9ejUne1UueXu2bNkSCQkJCA4OhlgshoWFBd577z38+uuvtdYPIiMjkZSU9FJccrmaNGmC+Ph4BAcHo6KiAs7Ozpg6dSp+++03ZGZmas0DsPXk4OCA3NxcAEDnzp1x+/ZtmJubo6SkBG3atMGePXs0zlNySKVSENFLcVWdh8ViMV68eAGA1TVOnjyJtLQ0nDt3Dh06dMDp06drHH86x2tRs18hUlJSKDMzk9s5fP7559wxBBHRkydPSE9Pj7NgKKLqbiMhIUHp788++0zJz0hbrtTUVEpNTeX8ZBYtWkR//fUXt1O6desWMQzD7aCqkyk7O5uKi4u55x988EGduRSt2RUVFbRo0SI6deoU90xbruzsbMrLyyOJREKlpaU0bdo0unDhAifT6dOniWEYio+PV9kdVv07JSWFsrKyuOdSqZR27txJ9+7dIyL26CQoKIgGDBhQrQVXse3kPsC7du2i+/fv14qHiG2/Z8+ecWUuLi6mTz/9lB49ekRERNeuXSMTExMaOXJkjdbN7OxsKikp4cpXUFBQJy7FtpNKpVRUVESfffZZnWXKz8/nypeWlkZz587lrH/79u0jfX19rfwti4qKSCKRcOXLy8urk1xVx96mTZtIT0+P/vzzTyJi3Svkv7F06VLy8vKip0+fquWqOv6WL19OpqamdPPmTSKq9F8rKyujSZMmUbt27dS6auTk5HDlIyLauHFjnWWqOk8tWLCADA0N6cSJE5STk0MpKSnk4OBAV65cofnz51NkZKRG95GqdfXBBx+QkZERnTx5slZcVetp7Nix5OHhwR29pqamkpubG/355580btw4euutt6ikpEStTFXRt29fCg8PV3p28OBBWr58OTVv3pyioqKq/V5er/369aOIiIg68yiiVatW1LVrV6VnO3bsoIULF1KTJk1owIABWnNNnTqVgoKCqEePHuTn50cdOnSgo0eP0l9//UWtWrUiLy8vysjIUCqLIuT9YPr06RQcHFxnHkX06dOHvLy8aNy4ceTv709t27aln3/+mf73v/9RaGgohYaGal2+2NhYnXD17dtXZzI1b96cGjZsSEuXLqWGDRtS69at6dtvv6Xly5dTUFAQxcTEqP0uJSWFsrOz1dbflStXKDAwkLPC1+TbWnXsvQxXSkoKZWRkqLV6Hjp0iJycnLhYheq45GuMnOfjjz8mIyMjOnr0KE2cOJHrP0TsXGhpacnNz1WhuM4QsTpQXbmqrjOzZ88mDw8POnDgAI0cOZKeP39OROzp2pQpUyg0NFSta8SrxD9aAZ4/fz4FBgZSo0aNqEmTJnT27FnKz89XeiclJYWsrKzo999/554tW7aMM8XLcfHiRerYsaNSkJtEIlHqeNpwLVq0iEJDQ8nf358aNWpEly9fJrFYTGVlZdw7t2/fJhMTE6UjvC+++ELpmFbO1bRpU2rZsiX16NGDkpOTlfxwasN15MgRGjlypJLvXGlpqVL5tOFatmwZtWzZksLCwqhjx45cJ1aU69SpU2RkZESJiYncsx9//FElME6x/cLCwujs2bNKPPI6U1Req5aLSH3bEVX6Kcl9U2viIVJtP3ldyH0p5VzaKHZV20+uHCkqYNpwqWs7IuL8Tmsjk7z9wsPDqX379pxiJPdrl09W2ijBq1atol69elHPnj1p2rRpnBxyFxpt5dLUftOnTydjY2OuDeT1du/ePQoKClIbkKrYfkFBQXTp0iUqLi6moUOHkr+/P3fMKOc6duwYNWjQgNsoybF06VJq27YttWvXjnr27Mn1y6lTp9ZaJsV+3rhxYzp79iylp6fTokWLyMjIiAIDA8nc3JwmTZpEROwG0sfHR+3Coq6uCgsLadasWWRsbExBQUFacSnWU3BwMF2+fJkeP35MQ4cOJaFQSM2bNydjY2OaOnUqEbGuTj4+PhqV8mPHjtGxY8fo8OHDRMQupP7+/tSmTRv67bff6NChQ2RqakqbNm2ixMRECgsLU+u/efToUcrOzub+Tk9PJx8fH2rbtm2teIiIjh8/TocOHeIMFufOnSN/f38aMGAA3bp1i06fPk3W1ta0efNmOnr0KLVq1YrrHzWVj4jo22+/pc2bN5ObmxudOHFC6f3w8HAaOXJkjeUjIvrqq6/ou+++qxWPuvIRsZuhtWvXkqOjI129epV7npGRQQ0aNNA4ns+dO0dXr15VmvsXLFhAa9asqRXXpUuXqKCgQOlZXWU6f/48nT9/nv766y8iYue74cOH09y5c8nBwYEbs1KplC5cuEBBQUFKgY1E6teYqvLJg8/y8vKISPMxvLqxV1Wp1pZLnZ5ApKzoDhgwgIKDg7n5VJ0Cr7jGdOvWjZ4+fUoVFRU0YcIEsre3JxcXFyWlMjU1lYKDg+ngwYMqXOrWmfLycho7diw5ODiQq6ur1lyK60y7du0oNzeXnj9/TgMHDqRGjRpRo0aNlNb6ixcvkr+/P125ckVtfb0q/GMV4K1bt5KdnR0dOXKETp06RcOGDSMfHx9au3atko9uQkICWVtbczupJUuWEMMwSgORiA0K09PTo549e9Lx48e554qd7vHjx9Vybdy4kdzc3Ojw4cN0/vx5GjJkCDk5OXG7JvlguHr1KpmYmHAdbfHixcQwDBeoQ8ROinZ2dvTLL7/Q1q1bqWvXrmRvb0+7d++mwsJC7j1tuIiIdu3aRfr6+jRx4kSNFtCauD755BNyd3enX375hXbu3EkdOnQgPz8/ziokr6vjx4+TkZERV+5FixaRmZkZPXz4UGP7DR8+nLy9vWnt2rWcJVIqlXITQnx8PIWGhlLXrl25wMSa2k5x8pH/f3U8Vdtv6NCh5ODgoGKBkct07do1srS0pH79+nEbAU3t161bN7Kzs6Pdu3dzmzSpVMop6dVxKbadouKuWD5tZKrafjExMeTj46PSfnLs27ePTExMaPr06VQVq1evJmdnZ9q5cyetXr2aQkNDld6Tc2lTPk3t9+LFCxo7diwZGRkpKR5ERBEREXTgwAGlZ5rGX1ZWFiUnJ9OgQYPIx8dHqf+XlpZSaGgonTt3jnv22WefkbOzMx04cIB2795NgYGBFBcXRxKJhEpKSmj06NFkZGSkonipk6m6eaqoqIhu3bpFx44do9OnT3Pf5OTkUGhoqNqMLJrqiohVGI4fP660QKvjqlpPgwcPJhcXFy5rx4EDB2jnzp2cvyURUWJiIoWGhiptauV47733yMnJicLCwsjc3JwGDhxI165do8ePH1OPHj3I39+f3N3dafbs2UTEKuwBAQH0+eefK/GkpKRQdHQ0zZ49WynQODExkWJiYigwMFArHqJKa1NkZCSZmJjQ22+/TTk5OXTy5EkKCQkhDw8PsrOzoxkzZhARa62ys7OjH3/8scby9e/fn+7cucOdxHh7e3MnafJFfdKkSfTWW29pLJ9cQVJspwYNGmjFU7V8pqam1L9/f+7fHjx4QE5OTpSUlERE7BiUSCTUu3dvmjBhgtryubu7k7+/P7m4uNA777zDKV1Pnz4lBwcHrbhu375NUVFRtHHjRpU4koSEhFrJNGfOHGrQoAEFBASQra0ttxEjYvu5vb290jpYXFxMkZGRSlk01K0x8rGn6OuemZlJrVq1onfeeYczKqhTNqvTEeRzcVZWVo1c6tYZR0dHbp2Rz+WXLl2iFi1a0MqVKzljgiLUrTH29vb0888/07lz52jixImkp6enNI6JiMLCwmjnzp0qfJp0hNu3b9OYMWNIT09PZc5Tx6VunfH39yeRSER///03devWjYyMjJR0lJKSEgoODq5zZo+64h+rAC9evJjeeecdpWerVq2ipk2b0qJFi7idSkpKCpmamtLhw4dp9erVZGhoqKL8EhElJyeTpaUlRUdHU58+fVQWFyJ2x1Md18iRI5Uc/CUSCYWEhHATthz37t0jAwMDunHjBq1YsYIMDQ25nY98sEycOJHmzZun9N3UqVPJy8uLvvvuO84iGR8fr5FLLgMRezxjaGhIYWFhNGHCBO44WBu5pFIplZWVUVxcnNJik5SURP7+/vTll18q8Zw7d44MDAwoLS2NlixZQkZGRkpBOkTatx9R5YRw+/ZtatGihUoQYnVtpzj5yOtCE4+69gsNDVVpP0WZLl26RC4uLpSWlqb0e5raz9vbW6n9quOqTdvVJFNt2k8Ru3btIgcHB6UgobKyMurWrRt98cUX3Hs9e/ak0aNHU2ZmpkoAjya55KjafoqptwoKCmj27NmcNXrDhg20cOFCsrOzU3E3UNd+jRo14tohPj6eRo4cSQYGBrRhwwbat28fffjhhyoyDRo0SCkbxtixY6l37950584dKi0tpcLCQlq0aBHp6enR/Pnzq5VJXT9fuXIlhYeH08KFC7lF78GDB3T48GE6e/YsLVu2jLy9vdWmkauuruR4+PBhtVya6qlqP3/06BFdvXqVEhMTacmSJRQQEKCyebl48SJ5eXnRnTt3KC8vjxISEigsLIy6devGLZb5+fkqVre4uDj65ptvlJ6Vl5dTSEgIeXt708yZM1WszVlZWSqKlTqeAwcOkK+vL8XHx1NBQQE9fvyYLCwslMqckJCgYont3r27inubuvKFh4dT165dueCgmJgYFVeMMWPG0Lhx45Tcg6qWr+ppSFRUFEVHR9fIo658lpaWSpbUoKAgGjhwoBLX0KFDac6cOSSVSpWMFXK3l4cPH9Lff/9NDg4O1LNnT26zHRoaqqKEq+MqLCwkV1dXCgsLoy+++EJJQa2NTLt37yZvb2+6e/cuJSYm0okTJ8jIyIg+++wzImKV3QYNGtDMmTOVuPr378+l1pJKpVqvMWKxmNauXUvR0dH01VdfaXQ30GadkUgktG7dumq5alpnFPvLpEmTKDo6WkkxrG6NmTJlCjVo0IC+//57unTpEg0fPpyEQiGtXr2avv32W5o/fz7Z2NgobWQ1rTOKSvDdu3dpyJAhpKenp5GrunXG19eXy/5x/PhxLl3jjh076NChQ7Rw4UJycHBQ2pi8DvzjFGC5b+i6deuoSZMm3MIsx2effUbh4eH0+eefU2lpKaWlpVGDBg2oYcOGZGpqqqSI3bt3j+ugu3btoqCgIDp69Cj179+fevfurWJNTE9PV8sVHx9PRETDhg2jcePGKSldffv2pV69einJ+PDhQ3JycqKoqCgyNjZWkkm+EM+ePZu6d++uksZozpw55OnpSb/++iv325q4FP15vvnmG2rZsiXt3buXWrRooVaR0iSXfKLo0qULrVixQumbZs2a0bhx45SeXb58maytralPnz5kZGSkpJDXpv0Uj0iqug3Upu0U26Mqj7wOibRvPznkip6inLVtP/nkI5dLzlXbtqtaPkWZatt+VaG4kMm5YmJi6KOPPuKeu7m5kbOzMw0ePJhCQkLowIEDapV8uVw1tV9VxW779u0UFxdHzZs3p/bt2ytZNGtqP8UsJRKJhNavX09NmzaliIgIioiI4Daxcp/1QYMG0ZQpU7hvPDw8yNnZmfr3708hISG0YcMGKikpoT179miUqTb9XCKR0IEDBygwMJAiIyMpMDBQaWNdm75OxPrIquOqbT//6aefyNrampo1a0aenp5qLdJyBUqxj2RmZlJcXBx16NCB9u/fT1KplJ4+fUoTJkygpUuX0uTJkzX6DgYHB1NUVBR17NiR3nvvPRUlMTExkSZOnFgtz5YtW6hVq1YkFou5Mq5atYrCw8OVNgIJCQk0ffp0+t///kfvvfeeimKgqXxZWVkUFxdHMTExdOTIEYqPjyc/Pz8KCQmhd955h0aPHk12dnZqU7Uplq+qEnz//n3y8fGh0NDQank0lS8iIoIr36FDh8jPz4/at29Py5cvpwkTJpCtra2Kq8+OHTuoUaNGSoras2fPKCwsjDp37ky3bt3iuNq1a1ctl0gkIl9fX2rcuDFFRUXRhg0blOYAbWVat26dUl+USqU0fvx46tOnD4lEIhKJRLRhwwYKDw+nwYMH09atW2natGlkZ2dHDx8+rNXYk59+lZaWUu/evSk2NlZJ5tqMPfl7mrhqM/7k/1ZUVETBwcEUGxvLWYFrWmPef/998vHxof3795NYLKY1a9ZQWFgYNW3alGJiYpQU25rWGcV3i4uL6ZNPPtHIVdM6M3r0aO7vx48f0/vvv0/Ozs4UGhpKkZGRag2Trxr/KAX49u3bFBwcTImJifTo0SNq3rw5bd26VUmZIWL9T1xcXDh/rpEjR5KFhYWS0qDIRUT0999/U/v27YmITQkUFxendnEZPXq0EpecJyUlhTZu3Ejdu3ennJwcbjAsWLCAwsLCqKKiQukYo1u3bmRpacl1IKlUSufPnycnJyfKzMykY8eOUUBAAOf/pDhBTZw4kWxtbbnJs1OnTmRpacnt2BW55B183759FBcXR0REe/bsoebNm9P48eNVfGG7dOnCcSnyPH/+nGbNmkWdOnWi4uJiTvkbMWIEN3Dlz4qLiykoKIisrKyUFs3atp+6PIhSqbRObacpGK+u7VeVq7btZ2dnp2JNI2IVNG3bTpMSrE6m2rSfJj5Frh9++IG+++47IiLauXMnDRs2jO7fv0/5+fk0fvx4cnFx4YLFFF01atN+VZXg4uJiEovFSsqItu1XXl6u1H7yADf5Ubsiz8mTJ7kcwSdOnKCpU6fS48ePiYi16AYHB9P3339PRKyFWpNMtZ2nHj9+TJmZmUqWybrOU0+ePFHiqms/v3v3Lj169EglOObgwYP07NkzyszMpMaNG9PPP//Mta+8fvv06UPdunXjAocmTpxIgwYNoj59+nB999ChQ5ScnMz9VlBQEN25c4e++OILat++vVoleMqUKSo8RKxlNDU1lfbs2UNBQUFKp0jyVFOKpz7FxcXUt29f6tSpE3Xo0EFpLtSmfL179+bKV1RURFOmTKFx48bRtGnTOGVHm/IpWroLCwtp+vTpKjzalk9uQSsvL6fbt2/TW2+9RX379qXhw4cr+Tf/9ttvRMTmyQ4PD+d8f+VzQHp6OoWGhlJcXBzl5eXR3bt3KS4uToVLMR7m4sWLXB+bOXMmtW7dmjZs2MBZ/0tLS6uVaf/+/UREnJKlOG+sXbuW7OzsuP784sUL+v3336ldu3bUoUMHio2NpVu3btV5jSFilU15WxHVbezJ608TV23Gn7z8+fn5lJCQUKs1ZsKECWRnZ8eNnezsbKqoqOCU5droCFVdJnNzczVy1bTOKFr6iViremFhoYpL0OvCP0oBJmJ3PV27diWJRELz588nT09P+vPPP1UUnNjYWOrevTsRsUfy6kzrc+bMoZiYGK7yFa0Dp0+fVtvBz549q9SxidgdV8+ePUkqlVJiYqLSYJM74RNVTp6JiYm0a9cuevLkiYpM06ZN4wJY3n77bfL09OTeU+zg0dHRNHHiRCIi+uWXX9RyySfS4uJiKi8vV5r89+3bp1aR+uWXX1SsIFOmTKGpU6eSVCqlW7duKSlKI0eOpHbt2imVLy8vj7777jsln185atN+PXv2VPlejrq0naYo6tq23+PHjzUqw7VpP/l76lCXttOE2rZfddkapkyZQpMnT1YJ7qh6XN2vXz/q0KGDRp66tJ+mo8natl9CQoJKMKmcp1u3bkqXWkilUpWNysSJEyk4OJjLNqIOdZmnNPXPutSVOrm0rSf5twkJCWr7uVgspo4dO3InB0OGDKG+ffsqHYUSsZZSf39/GjFihNL3ck6xWEydOnVSOoGYPn0619fXrVtHHTp0UKsEK/IoyjRlyhQSiUScciwvy6lTp8jExEQpcEqxrhTbXNvyZWZmkp+fn0qQmmKsgLblUxdcWPXkSpvyya2fVSEfO3J/1YCAAJo3bx5JpVJq3rw5DRkyhKtP+fyQmppKFhYWKkFqcsuznEd+dF9UVESTJ0/mNpVTpkyh1q1b0xdffKHiAqNJpiVLlnA+ufHx8Vz5duzYQXZ2diruU3Io9uW6rDGaNv91GXua1oa6rDPqsq7UZo2ZMGGCUixNVWi7zihuDjVxabvOyNu0rpc36RL/GAVY3qny8/Np4sSJnP9V//79ycnJiY4dO6bUWb744guNR9eKXFOmTKFt27ZxOxPFhUPewfv166c20rGqTOocy2fNmkUNGzbk/p49ezaFh4crTQiK/3/z5k169913OcWmbdu25Ofnp3LM995779Hbb7+t8ntVuSZNmkTnz5/nnimWT97BJ02apOKjW5Vn/PjxKpkziFgfrjZt2nB/z5w5k6KiolR23PLBkJeXp3X7xcbGqvyeIo+2bVc1CECTTNq039y5c6lRo0ZK9aPo91mb9hs+fLjSs6o82raduqOjqlzatt/s2bMpMjJSSUGsyjVhwgQuaKzqDWiKqce6dOmi8nv1sf0UeSZPnszJpGkh27JlC7Vu3Vqtkqmrfl6V62XqSlf1RFS5OD9//pxatWpFR48epbS0NPLw8KDBgwdzCoL8vbNnz5KzszPdvXtXKdWhIk9UVJTGW/nUKcHysivyEbEbt5YtW9Lx48eVAkyJWP9GMzMzpcCbffv2aUxbV5fyVZWrruVTVAwVUZfyyYPOFH1Uidij/d69e9O9e/fo4cOHZGJiwgUEElX2mR07dlDjxo0pOTlZqXyKPHFxcdxpT9X5QFEJlp+SVK0nxQDl2NhYun37NhUVFSmNv99//53s7e2VjE9HjhxRUaKJaqcjaBp7ilwvO09Vletl56kbN27UeY1Rx/Uy60xVrpdZZ94E6v1FGHfv3oVEIoG+vj4AwNzcHP7+/vj9998BAD///DPatGmD8ePHY+vWrXj8+DEA4MmTJ6ioqIBIJOISK6vj8vX1xalTp8AwDJcsXv5+mzZtMGPGDOTn52P79u1cQnZNMp04cYKTWywWAwCMjY1hYmICAFi4cCE2bNiAL7/8Eubm5gCARYsWYcuWLdwFAEFBQTA2NsYnn3wCADh27Bjc3d3RoUMHHD58GBkZGQDYRPUSiQQVFRWcvOq49PX1sWnTJk4uxaTVffr0wfz583H8+HHs2LEDZWVlGnmMjIyUeCoqKgAAhoaGsLCw4L77+uuvsXbtWhgYGAAAcnNzUVRUxH1Xm/YrLy9HWVkZiEgtj7Ztt23bNpSUlHDfapJJm/Zbv349vv32W679Vq9ejf79+3MJvmvTfvLk4ESklkfbttu2bRvXdppk0rb9Nm7ciPXr18PQ0FAjl6GhIb799lsAgJGREQAgKysLOTk5XL1lZGTA3t6eK19FRQV3ScPLtp86rrq0nzqeBg0acDLJx3dmZiYePHjAXeZx69Yt2NjYKI09gE0er8jl5+dX636uicvHx6dOdaVOprr0czkYhoFYLIa1tTXGjBmD48ePw9nZGYcOHcLBgwcxbdo03L9/n5PR2toajo6OMDc3557JyyDnGTVqFOLj45GXl8eVST73zJw5E927d8edO3cwf/58vHjxgruMQ5FPLBbDxsYGY8eOxYkTJ1BQUAA9PT2OLz8/HyKRiCvj4sWLERcXx/07yS7Qkf92XcpXNYm/nKe25RMKhRyH4vt1KZ9iuwHg6s7Z2RlNmjTB77//Dj8/P/zyyy/48ssvMW3aNBQXF3N9xtHREQzDwNTUVKneFXlCQkJw/fp1AODmfXn51q9fj/DwcOzZswdff/01iouLVdpP/reLiwvCwsJw7NgxmJqaQl9fnytfYWEhSktLOf4PP/wQXbt25S6KUJwb67rGKEKRq67zlDquus5T5eXlXJvI5/ParjEA1HLp6enVaZ1Rx2VoaFindeaN4XVo2XXF3r17yc/Pj7Zv365kdheJRNSiRQuaNm0a92zu3LkUExNDNjY21LFjRzI3N1cy29fENWvWLKXfVtx9K7pQ1JZH7og/d+5cMjAwUAoImzFjBunp6XH5ceU7L5FIRI0bN+YiWomIhg8fTk2bNiV/f3/q0aOHUmJ/bbjWrVunsXwHDhzgjlBqyzNz5kzq0qULLVy4UKV8H3zwAbVt25a8vb1p9uzZ3G/Utv1q4tG27erCVV37TZ06lRiGIWNjY6XfqG371cSjbdvVhau69qsN1w8//EDu7u7UsWNHGjBgANna2nL+fStWrKBBgwZRkyZN6Pvvv+esbnVpv9pyaWq/2vDs27ePAgMDKSgoiGJjY8nOzk4phd7atWtpwoQJ1KpVK9q8eTNnKSktLaVmzZrVap6qiUvbuqotT3X9nIj1Ka7qk3/9+nXq0KEDF9B5584datCgAfXp04e++OILevToES1ZsoR8fX05y6kmnpiYGO6UraplkIj12YyNjVU6gtaGS85x8uRJ0tfXp9zcXProo49UAqLlgVJV86LXtnyaeOpSPm24tC1fUlIS3b59m0pLS7lv/vrrL/Lx8eFS8B0/fpxMTU1p8ODBtH//fsrKyqKlS5dSaGgoZ52ujqfq1biKco8aNYq6du2q5E6kDZf8+c6dO8nc3JzKyspoxYoVXPnWr1+vNL4UA5NrqyPUxFWbeaq2XJrG30cffUQDBw6k4OBg+vzzz7l5R56+sTY6QnVctV1nastV3TrzJlGvFeAHDx6QsbExde7cmbZu3ao0oBISEig2NlYpP2hCQgLt3buX9uzZo+LHqg1X1UASdT55teXZuXMnMQxDlpaWSkcI06dPVxsBK8eJEydo1KhRSh349OnTtHnzZtqwYYPScYc2XKNHj1ZJ8l61fHXh+fzzz4lhGDI3N1fq1F999RU5ODjQ8ePH6cMPP6SvvvpKiSshIYF69uxZY/tpy6NN29WFS1P7zZgxg6ytrenu3bvUuXNn2rVrFxFVZjk4efIkjRkzpsb204Zn7NixNbZdXbk0tV9duD7++GNaunQpLV++nNtArVixgpycnGjXrl00depUatCggVLatYSEBOrVq5dW7VcXLnXtVxee3bt305dffklff/210m1QS5YsITs7O9q8eTNNmjSJunfvTlFRUZyC8ujRI636eW24aqqruvBo6udE7PFsUFAQWVpaUteuXWn16tXcUfcPP/xAnp6eXD9ITEykSZMmUePGjalhw4bUsGFDjq8mHi8vL5XLchSVREU/4NpyPXz4kLy8vKhz585kYGDAKYdSqZQuXrxIDMNw7yu6Fmzbtk2r8mnDo2356sKlqXxERPPmzaOwsDCysLCgTp060aeffsq5F3z11VfUoUMHzlXi3r171L17dwoODqaGDRuSp6cnNy9ow1M1PkaxfIq3iNWW6/Tp0+Tr60sDBw5UKt+PP/5IDMPQmjVruHfl7ne11RG04dJmnqoLl7rxt2TJEnJycqItW7bQ1KlTKSYmhiZMmMDVo7ZrjLZc2q4zdeHStM68adRbBVgqlVJaWhp5eXlR48aNqXv37vTjjz9yC/CLFy9o6dKlSjsgXXFpCmypi0xisZiGDh2qZDE6deoUWVpaKiVdl0qllJKSQklJSVRQUEAlJSU0duxY2rJlS7VlqwuXuvLVVabMzEzq1auXysUbkydPVklw/uzZM3r8+DE30WvTfrXl0dR2dZVJXftNnz5dyd+uTZs2KqnEUlNTady4cfTDDz9olKcuPJrKV1eZ1LWfrsonEomoR48eSnla+/TpoxIUpU371YWLSLX96sqjDsXFxdS+fXtav3499+z06dPUtWtXcnd353J3vioudXVVV5nU9XMiVtmyt7enCxcu0PXr12nOnDnUoUMHiouL46LAFyxYQMuXL+f8FcvLy6mgoIASEhK4cVUbnqqBP1XLWReuvLw8MjU1JYZhVAJHs7OziWEYcnFx4YLIFK+5Xrx4cY3lqw1PTeWrC5em8n3zzTfk7OxMf//9N12/fp3ee+89atOmDXeZU1ZWFs2aNYt++uknTskuLCykpKQkunr1KqfUaMuzbds2lTJVLV9tuYjYrBQMw5BQKFTKSvDbb7+RsbExMQxD77//PvdcnqVg2bJl9PHHH6vUrzrUhqu6daYuclUdf0VFRdStWzfu9IGI6LvvviMHBweu/MnJyTXOwXXl0lS+usqlSU9406iXCrDirmP27Nn0/fff06hRoyg6OppzIE9NTaX79+9TYGAgd/ORut2KrrjqykOkGhX6+PFj6tWrF82cOZOLJI+NjaWWLVuSjY0N9ejRg86ePUtXr14le3t7LpWYuvLVlUtXPOXl5Sp5CKVSKQ0bNoyGDh1KROyg79SpE0VGRpK9vT317NmTTp06RY8fP6aAgADu9iN1da4LnrpwKd7MJW8/qVRK8fHxFBMTo5Q+58cff6SgoCAV687BgwfJwcFBpf1elqdquV6GS7H9dFk+InZR9vPzU7pUwt/fn7PkTJkyhc6ePatV+9WVS17Gl+VRF+D04sUL8vDwoOXLlyvJumbNGmIYhgIDA+nChQt09+5dpT6lrny64qorT9V6kuObb76hfv36cX+LRCLau3cvRUdHU6dOnUgkEtGZM2do0KBBXFoudRH1teGRR/prijavi0xEbEoydadbRUVF5OvrS6GhoWRqasot0vJyHDhwgIYOHVpt+WrDU1P56iKTpvLNmzePFi1axP2dn59PwcHBNH78eO7Z119/Tb179+b+Vtc/68KjSYmqCxcR0aZNm1SyeCxcuJCioqJo3759ZGxsTHPmzFH65syZM1rrCG+Si0h5/GVnZ5Ojo6PKJS9+fn5KWTnkc7BiOtWqqCuXOtSVS52eUB9QrxTgpKQkyszM5K6KJSJ655136P3336fy8nJ6++23qWvXrhQVFUUtWrQgInYyDA8PVzl60RXXy/BUjTBOSkricu7Fx8eTg4MDrV69mpYtW0a9evWi8+fP086dO2nixIkUFBREycnJ9NVXX9GQIUNUbi3SFdfL8FRNMJ6UlMRZDI4cOUKmpqZ06tQpWr9+PcXGxtLdu3dp9+7dNGnSJAoICKDExETavn272jrXBc/LclVtv5SUFMrPz1e6qpmIjX718PDgcoUqLpCff/45DR06VKnOdcXzMlzq2k9XcinW+ZYtW4hhGOrbty+5uLhQ27Zt6fTp07R9+3YaOXIk+fn50cOHD2nnzp01tl9tuRTb71XJtGLFCmrevLnSonHs2DEaMmQITZo0ibv56rvvvnulXC/DoykTAhHr1uLm5qb0TCwW09GjRyk6OppLAfbuu+9Wm7ZQVzy65iJi5wVvb2+Kj4+n0aNHk7m5ucpR8PDhwzVmFdI1jy65RowYQc2aNVN6NmfOHAoPD1dSULt3706jRo165Twvw1VRUaGyHq9bt47mzZtH5eXltG3bNjI0NFRRNqsbe/WBS908VVZWRtOnT+fSysk3S40bN+auhZbPz5999lm16/Gb5lJ0falvqDcK8OzZsyksLIxcXFyoX79+9O233xIR0YULF5QGua+vL5mZmXG3UBUVFdHChQuVGkxXXK9CJmdnZ+rTpw8dPXqUzp8/TwYGBtSyZUuVm5969uxJmzZtouvXr9PMmTO53Iq65HpVMvXt25c+++wzWrJkCQ0ePJh69uzJXRxAxPpRx8XF0apVqyg3N1dtnb8sz6vgCg0NJVdXV4qLi1P6lqjymmr5ZkI+kV+8eJFmzZqlVOe64KmvXIp13q9fP/r+++/p8uXL9MMPP1BgYCCXtJ2I9Vvs06cPzZ07lzIzM6ttv5fhelUyDRgwgIYOHUoTJ06k2NhY2rJlCx05coQcHBxow4YNdOrUKfL29qarV69SaWkpffjhh6+ES5cyEbFXVsuDlfLz8ykiIoImTpyoZF2qqKignTt3Ups2bWjPnj1ERNS+fXtujtQlz6vgUky8f+7cORo9ejTl5+dTVlYWDR06lMzMzFQUzpiYGJXy6YLnVXDJ6+rXX3+lkSNHKuVkX7FiBbm5uVFpaSnnvpeRkUGDBg2iAwcO6JznZbnkl20orsdxcXG0a9cuKiwsVPKT3rlzp4qymZaWpnHs1ScuxXE8aNAgGjt2LD1//pzEYjFndGjWrBm9++67RFQ5B//222+0bNkyjetxfeKqb6gXCvDWrVvJ0dGRLly4QDt37qSlS5eSiYkJLViwgNLT08nLy4tSUlJo+vTp5OfnR7169aJu3bpxA1/Rp0pXXK9SpsWLF5OhoSGtWrWK1q1bRx4eHioJvvv160dDhgwhIlKyPuuK61XJtGPHDlq2bBlZWVlx1ymamZmpHJmMGzeOunXrprHOX4bnVXJV7QtyXLhwgVq1akWffPKJyhGpfGHTFU995apa50uXLiUjIyNavHgxiUQiMjMzo19++UXp25EjR3J1rphDVFdcr0qm7du308qVK8nW1paioqJo6dKlZG1tTf7+/krR32FhYbR48WIiIqUjQF1x6VImiURCGRkZZGNjQ2vXrqX8/HySSqW0efNmateundLV10Tswv72229Tnz59iIi9PSo9PV1nPLqUSROXHIoXAGRnZ6sonCKRiH7++WeN5asLjy5lUsdVVlZGJSUllJycrDRmV6xYQd7e3kr1dujQIVq1ahVlZ2frjEeXMlWdo5YsWcKNY0WIxWJO2Zw/fz73XNPYqy9cVcfxihUryMzMTOldIqLWrVsrXbyyZs0aGjFihNJNjfWVqz6iXijAy5Yto7feeov7WyQS0S+//EIGBga0bNkymjp1KoWFhVFAQABlZmaSSCSinj17Uq9evZQmDF1yvWqZ9uzZQyYmJjRq1CgqLi4mIuWBNWbMGJUjE11yvUqZSkpKaP/+/WRlZUUREREUGxtLXl5eXJADERuQNmzYMKVJUFc8r5pL3heMjY1p+vTp3PN3332XAgICOP/ZV8VTX7mqGzMrV66kDz74gHr06KEUCDFx4kSaNGmSir+grrhepUzFxcW0f/9+bkHIz89XSezes2dPlY2WLrl0KZP8ODMoKIgMDAxo9erVRMReijNv3jxq3749rVixQqle9u7dy13hKn+uK55XzbVmzRqlK6wV35UrnNbW1pwriaby1ZXnVXN99NFHShcSyd9duXIleXp6cs8XLFhAkZGRnOuTrnh0yVXdHKV4gYf8N3fv3k0Mwyj5GstRH7mq8pSWlqqdgyMjIzlf6cWLFxPDMCo+u/WVqz7ijSrA8uOrjz76iGJiYlSeHz58mKysrIhhGIqMjFRK65Gfn6+0Q9YV1+uU6ejRo2RkZETr1q2jgoIC6tixI82cOZPGjx9PlpaWSsdduuJ6nTIdP36cLC0tqW3btjRz5kwyNjamDh06UNeuXcnCwoKLVtYVz+vmOnLkCBkZGSlNZhERERQaGkqK0BVPfeWqieePP/4gMzMzatasGY0fP54aN25MY8aMoWHDhinlC9Yl1+uU6fDhw2RoaEgrV64kInajuGDBApo+fTpZW1srBQ/qikuXMlVF69atqXPnzsQwDH344YdExFr5Fy5cSG3btqURI0ZQSUkJlZSU0Lx586ht27YqN4DpkudVci1dulTptEfRpSI7O5t69epFbm5uVFZWphJgpCue18lFRNwJHxHRokWLSF9fny5duvTKeF6GS9s5asmSJUp8YrGY9u7dq3Q1dH3k0pZn4cKFXD3OmDGDPv30UzI0NFRKKVZfueoz6oUFOD4+noRCIW3cuJF7Jt8Z7tu3jzw8PJTydFaXgkRXXK9Lpu3bt5OtrS1NmTKFZs2aRdHR0TRq1CiVdES65npdMu3evZscHR3pyy+/pEOHDtGsWbPo448/VrsA64rndXJt376drK2taceOHUTEZtMICQlRCZLQJU995aqO5+effyYXFxd6//33adOmTdSvXz+aPXu2UraJV8H1umTavn072djY0IYNG2jz5s3Utm1bGjJkiFKi/VfBpUuZpFIpJSQkUFBQEKWnp9Ovv/5KDMNwx7mFhYW0Y8cOatasGVlbW1OzZs3UZpbRFc/r4lq2bJlGhTMnJ0cp04Iued4U1yeffEK+vr60YMECtcqKrnh0yaXNHCX3+64J9ZGrJh4rKys6fvw4rVq1ihiGIRMTE6Vcz/8ErvqIeqEAExFt3LhRaaElYgfPixcvaPLkyTR16lSSSCQaE0+/Cq7XIVNBQQFNnTqV3nvvPSJijxiqS4+jS67XIVNeXh5NnjyZpkyZUu33uuZ5XVyFhYU0adIkri8QkcqR86vgqa9c1dX51KlTOV/UlxkzteV6HTIVFBTQ5MmToPHOJQAAA15JREFUOS6RSPRS47g2XLqUqaSkhJYuXcpdjLB9+3ZO4VSsn/3799Nff/3FvfeqeF4XV3UK56vkeZ1ccne2K1eucJcuaLLU6YpHl1w1zVHTpk0jqVRaY47e+spVHc+ECRNoxowZ9OOPP5KXlxfFx8f/I7nqG+qNAlxcXEwLFiwgNzc3pQTYRKyDfKtWrWqcvHXN9bpkWr58ObVs2VJjfslXxfW6ZFqxYgW1bNlSJ3WuLU995aqPMumSS5s+pcsxUx9l+iePY6LKG6vkdSJXWJYsWVKrXJ664nldXFUVztfF8zq5ysvLKS8vjwYOHFijsqIrHl1x1UcdQZdcNY3jtm3bEpHyjYj/NK76Bj3UE5iYmOD999+HQCDAu+++i8zMTIwaNQpWVlYoLi6Gg4MDKioqIBQKXxvX65KppKQEjo6OEIvF0NOruUl0xfW6ZCouLoajo6NO6lxbnvrKVR9lel3lk/cpXY6Z+ijTP3kcA4CBgQEAgGEYEBEGDx4MABg5ciREIhEWLlwIY2Pj18bzOrlKSkqwaNEiGBkZvTae18lVUFCANWvWYNu2bTX2d13x6IqrPuoIuuSqaRybm5ujrKwM1tbWLyXTm+Sqd3hjqrcGiEQi2rp1K5mbm1NoaChFRkaSjY2NxhvMXgdXfZRJl1y8TK+fqz7KpEsuXqbXz6VLmeSQSqXc0fuWLVvI2tpa5TKW18lTX7nqo0y65KpPMtXHsadLrvook6656gsYIqI3rYSrw5MnT3Dz5k2UlZWhWbNm8Pb2fuNc9VEmXXLxMr1+rvooky65eJleP5cuZQIA+RLBMAwKCgpgYWHxRnnqK1d9lEmXXPVNpvo49nTJVR9l0jXXm0a9VYB58ODBg0f9ABFxx9cMw7xxnvrKVR9l0iVXfZSJB4+6gleAefDgwYMHDx48ePynIHjTAvDgwYMHDx48ePDg8TrBK8A8ePDgwYMHDx48/lPgFWAePHjw4MGDBw8e/ynwCjAPHjx48ODBgweP/xR4BZgHDx48ePDgwYPHfwq8AsyDBw8ePHjw4MHjPwVeAebBgwcPHjx48ODxnwKvAPPgwYMHDx48ePD4T4FXgHnw4MGDBw8ePHj8p8ArwDx48ODBgwcPHjz+U+AVYB48ePDgwYMHDx7/Kfwf1gCUIRUkaNgAAAAASUVORK5CYII="/>
          <p:cNvSpPr>
            <a:spLocks noChangeAspect="1" noChangeArrowheads="1"/>
          </p:cNvSpPr>
          <p:nvPr/>
        </p:nvSpPr>
        <p:spPr bwMode="auto">
          <a:xfrm>
            <a:off x="10379075" y="8607425"/>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a:lstStyle/>
          <a:p>
            <a:endParaRPr lang="zh-TW" altLang="en-US"/>
          </a:p>
        </p:txBody>
      </p:sp>
      <p:sp>
        <p:nvSpPr>
          <p:cNvPr id="12" name="Google Shape;237;p16"/>
          <p:cNvSpPr txBox="1">
            <a:spLocks/>
          </p:cNvSpPr>
          <p:nvPr/>
        </p:nvSpPr>
        <p:spPr>
          <a:xfrm>
            <a:off x="254861" y="1956824"/>
            <a:ext cx="8130539" cy="288835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20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引入歷史</a:t>
            </a:r>
            <a:r>
              <a:rPr lang="zh-TW" altLang="en-US" sz="20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同期的數據與國定假日</a:t>
            </a:r>
            <a:r>
              <a:rPr lang="zh-TW" altLang="en-US" sz="20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行事曆，讓模型能更準確地判斷</a:t>
            </a:r>
            <a:r>
              <a:rPr lang="zh-TW" altLang="en-US" sz="20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特殊事件</a:t>
            </a:r>
            <a:r>
              <a:rPr lang="zh-TW" altLang="en-US" sz="20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導致的異常狀況</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20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可以調整模型訓練時的時間窗口，例如延長到一個月，或者</a:t>
            </a:r>
            <a:r>
              <a:rPr lang="zh-TW" altLang="en-US" sz="20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採用動態視窗大小，根據異常發生的情形自動調整</a:t>
            </a:r>
            <a:r>
              <a:rPr lang="zh-TW" altLang="en-US" sz="20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，以提升模型的彈性與準確度</a:t>
            </a:r>
            <a:r>
              <a:rPr lang="zh-TW" altLang="en-US" sz="1600" dirty="0" smtClean="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a:solidFill>
                <a:schemeClr val="tx1">
                  <a:lumMod val="65000"/>
                  <a:lumOff val="3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 name="矩形 1"/>
          <p:cNvSpPr/>
          <p:nvPr/>
        </p:nvSpPr>
        <p:spPr>
          <a:xfrm>
            <a:off x="482620" y="1556714"/>
            <a:ext cx="7879080" cy="400110"/>
          </a:xfrm>
          <a:prstGeom prst="rect">
            <a:avLst/>
          </a:prstGeom>
        </p:spPr>
        <p:txBody>
          <a:bodyPr wrap="none">
            <a:spAutoFit/>
          </a:bodyPr>
          <a:lstStyle/>
          <a:p>
            <a:r>
              <a:rPr lang="zh-TW" altLang="zh-TW" sz="2000" b="1"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長時間的異常行為，例如年假導致流量降低，會導致後續的預測</a:t>
            </a:r>
            <a:r>
              <a:rPr lang="zh-TW" altLang="zh-TW" sz="2000" b="1"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rPr>
              <a:t>異常</a:t>
            </a:r>
            <a:endParaRPr lang="zh-TW" altLang="en-US" sz="2000" b="1"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sym typeface="Roboto Condensed Light"/>
            </a:endParaRPr>
          </a:p>
        </p:txBody>
      </p:sp>
    </p:spTree>
    <p:extLst>
      <p:ext uri="{BB962C8B-B14F-4D97-AF65-F5344CB8AC3E}">
        <p14:creationId xmlns:p14="http://schemas.microsoft.com/office/powerpoint/2010/main" val="3528027292"/>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3" name="Google Shape;463;p29"/>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39</a:t>
            </a:fld>
            <a:endParaRPr>
              <a:latin typeface="+mj-lt"/>
            </a:endParaRPr>
          </a:p>
        </p:txBody>
      </p:sp>
      <p:pic>
        <p:nvPicPr>
          <p:cNvPr id="6" name="Picture 5" descr="A close up of a logo&#10;&#10;Description generated with very high confidence">
            <a:extLst>
              <a:ext uri="{FF2B5EF4-FFF2-40B4-BE49-F238E27FC236}">
                <a16:creationId xmlns="" xmlns:a16="http://schemas.microsoft.com/office/drawing/2014/main" id="{53801998-69C0-4121-82F4-5B722A175A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sp>
        <p:nvSpPr>
          <p:cNvPr id="9" name="Google Shape;503;p34">
            <a:extLst>
              <a:ext uri="{FF2B5EF4-FFF2-40B4-BE49-F238E27FC236}">
                <a16:creationId xmlns="" xmlns:a16="http://schemas.microsoft.com/office/drawing/2014/main" id="{B7C4B6DF-CE16-4111-8B24-DEBF9D78C627}"/>
              </a:ext>
            </a:extLst>
          </p:cNvPr>
          <p:cNvSpPr txBox="1">
            <a:spLocks/>
          </p:cNvSpPr>
          <p:nvPr/>
        </p:nvSpPr>
        <p:spPr>
          <a:xfrm>
            <a:off x="0" y="3477149"/>
            <a:ext cx="914399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zh-TW" altLang="en-US" sz="2400" dirty="0" smtClean="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rPr>
              <a:t>各位口試委員們的聆聽</a:t>
            </a:r>
            <a:endParaRPr lang="en-US" altLang="zh-TW" sz="2400" dirty="0" smtClean="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gn="ctr"/>
            <a:r>
              <a:rPr lang="en-US" sz="2400" dirty="0" smtClean="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rPr>
              <a:t>Thank you for listening.</a:t>
            </a:r>
            <a:endParaRPr lang="en-US" sz="2400" dirty="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0" name="Google Shape;504;p34">
            <a:extLst>
              <a:ext uri="{FF2B5EF4-FFF2-40B4-BE49-F238E27FC236}">
                <a16:creationId xmlns="" xmlns:a16="http://schemas.microsoft.com/office/drawing/2014/main" id="{89EE8161-BA24-4404-8ADE-F530917AC51F}"/>
              </a:ext>
            </a:extLst>
          </p:cNvPr>
          <p:cNvSpPr txBox="1">
            <a:spLocks/>
          </p:cNvSpPr>
          <p:nvPr/>
        </p:nvSpPr>
        <p:spPr>
          <a:xfrm>
            <a:off x="0" y="1203159"/>
            <a:ext cx="9144000" cy="237194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marL="0" indent="0" algn="ctr">
              <a:spcBef>
                <a:spcPts val="0"/>
              </a:spcBef>
              <a:buNone/>
            </a:pP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吳金山 特聘教授</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姜琇森 教授</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鄭菲菲 教授</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蕭國倫 教授</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r>
              <a:rPr lang="zh-TW" altLang="en-US" b="1" dirty="0" smtClean="0">
                <a:latin typeface="Arial Unicode MS" panose="020B0604020202020204" pitchFamily="34" charset="-120"/>
                <a:ea typeface="Arial Unicode MS" panose="020B0604020202020204" pitchFamily="34" charset="-120"/>
                <a:cs typeface="Arial Unicode MS" panose="020B0604020202020204" pitchFamily="34" charset="-120"/>
              </a:rPr>
              <a:t>陳牧言 特聘教授</a:t>
            </a:r>
            <a:endParaRPr lang="en-US" altLang="zh-TW" b="1"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endParaRPr lang="en-US" altLang="zh-TW" sz="800" b="1" dirty="0">
              <a:latin typeface="Arial Unicode MS" panose="020B0604020202020204" pitchFamily="34" charset="-120"/>
              <a:ea typeface="Arial Unicode MS" panose="020B0604020202020204" pitchFamily="34" charset="-120"/>
              <a:cs typeface="Arial Unicode MS" panose="020B0604020202020204" pitchFamily="34" charset="-120"/>
            </a:endParaRPr>
          </a:p>
          <a:p>
            <a:pPr marL="0" indent="0" algn="ctr">
              <a:spcBef>
                <a:spcPts val="0"/>
              </a:spcBef>
              <a:buNone/>
            </a:pPr>
            <a:r>
              <a:rPr lang="en-US" altLang="zh-TW" sz="1200" b="1" dirty="0">
                <a:solidFill>
                  <a:schemeClr val="bg1">
                    <a:lumMod val="5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b="1" dirty="0">
                <a:solidFill>
                  <a:schemeClr val="bg1">
                    <a:lumMod val="5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口試委員依姓氏筆畫排列</a:t>
            </a:r>
            <a:r>
              <a:rPr lang="en-US" altLang="zh-TW" sz="1200" b="1" dirty="0" smtClean="0">
                <a:solidFill>
                  <a:schemeClr val="bg1">
                    <a:lumMod val="5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200" b="1" dirty="0">
              <a:solidFill>
                <a:schemeClr val="bg1">
                  <a:lumMod val="50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7" name="Google Shape;503;p34">
            <a:extLst>
              <a:ext uri="{FF2B5EF4-FFF2-40B4-BE49-F238E27FC236}">
                <a16:creationId xmlns="" xmlns:a16="http://schemas.microsoft.com/office/drawing/2014/main" id="{B7C4B6DF-CE16-4111-8B24-DEBF9D78C627}"/>
              </a:ext>
            </a:extLst>
          </p:cNvPr>
          <p:cNvSpPr txBox="1">
            <a:spLocks/>
          </p:cNvSpPr>
          <p:nvPr/>
        </p:nvSpPr>
        <p:spPr>
          <a:xfrm>
            <a:off x="0" y="180695"/>
            <a:ext cx="9143999" cy="1159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1pPr>
            <a:lvl2pPr marR="0" lvl="1"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2pPr>
            <a:lvl3pPr marR="0" lvl="2"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3pPr>
            <a:lvl4pPr marR="0" lvl="3"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4pPr>
            <a:lvl5pPr marR="0" lvl="4"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5pPr>
            <a:lvl6pPr marR="0" lvl="5"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6pPr>
            <a:lvl7pPr marR="0" lvl="6"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7pPr>
            <a:lvl8pPr marR="0" lvl="7"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8pPr>
            <a:lvl9pPr marR="0" lvl="8" algn="l" rtl="0">
              <a:lnSpc>
                <a:spcPct val="100000"/>
              </a:lnSpc>
              <a:spcBef>
                <a:spcPts val="0"/>
              </a:spcBef>
              <a:spcAft>
                <a:spcPts val="0"/>
              </a:spcAft>
              <a:buClr>
                <a:srgbClr val="FFFFFF"/>
              </a:buClr>
              <a:buSzPts val="2000"/>
              <a:buFont typeface="Roboto Condensed"/>
              <a:buNone/>
              <a:defRPr sz="2000" b="1" i="0" u="none" strike="noStrike" cap="none">
                <a:solidFill>
                  <a:srgbClr val="FFFFFF"/>
                </a:solidFill>
                <a:latin typeface="Roboto Condensed"/>
                <a:ea typeface="Roboto Condensed"/>
                <a:cs typeface="Roboto Condensed"/>
                <a:sym typeface="Roboto Condensed"/>
              </a:defRPr>
            </a:lvl9pPr>
          </a:lstStyle>
          <a:p>
            <a:pPr algn="ctr"/>
            <a:r>
              <a:rPr lang="zh-TW" altLang="en-US" sz="4800" dirty="0" smtClean="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rPr>
              <a:t>感謝</a:t>
            </a:r>
            <a:endParaRPr lang="en-US" sz="4800" dirty="0">
              <a:solidFill>
                <a:srgbClr val="FF9800"/>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cSld>
  <p:clrMapOvr>
    <a:masterClrMapping/>
  </p:clrMapOvr>
  <p:transition>
    <p:fade thruBlk="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研究背景與</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動機</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8" name="Google Shape;237;p16"/>
          <p:cNvSpPr txBox="1">
            <a:spLocks noGrp="1"/>
          </p:cNvSpPr>
          <p:nvPr>
            <p:ph type="body" idx="1"/>
          </p:nvPr>
        </p:nvSpPr>
        <p:spPr>
          <a:xfrm>
            <a:off x="387007" y="1265475"/>
            <a:ext cx="8352044" cy="3781775"/>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資訊安全日益</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重要</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隨著網路攻擊事件頻繁發生，資安防護成為企業不可忽視的重點</a:t>
            </a:r>
            <a:endPar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大型企業的防禦</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措施</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入侵</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偵測系統 </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(IDS)</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WAF </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等</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工具，防止 </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SQL Injection</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XSS</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DDoS</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等攻擊。</a:t>
            </a:r>
            <a:endPar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中小企業的</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困境</a:t>
            </a:r>
            <a:r>
              <a:rPr lang="en-US" altLang="zh-TW"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資金、人力</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有限，無法</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建立完善防護</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機制，常被迫「</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承擔風險</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新興威脅：</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API </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安全</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風險</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RESTful API </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廣泛</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使用，導致新的資安風險</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(Web API</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劫持攻擊（</a:t>
            </a: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Web API Hijacking</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）常見手法：參數篡改、取得未授權</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資源</a:t>
            </a:r>
            <a:r>
              <a:rPr lang="en-US" altLang="zh-TW"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Huntress </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調查</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發現</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50%+ </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攻擊不</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靠惡意</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程式，多透過系統</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漏洞、社交</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工程等</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方式</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入侵。</a:t>
            </a:r>
            <a:endParaRPr lang="en-US" altLang="zh-TW"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傳統防護面臨</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挑戰</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新型攻擊仿真合法請求</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傳統防護框架難以</a:t>
            </a:r>
            <a:r>
              <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辨識、</a:t>
            </a:r>
            <a:r>
              <a:rPr lang="zh-TW" altLang="en-US" sz="105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預警。</a:t>
            </a:r>
            <a:endParaRPr lang="zh-TW" altLang="en-US" sz="105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5" name="圖片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568903" y="3838451"/>
            <a:ext cx="2920186" cy="1266174"/>
          </a:xfrm>
          <a:prstGeom prst="rect">
            <a:avLst/>
          </a:prstGeom>
        </p:spPr>
      </p:pic>
    </p:spTree>
    <p:extLst>
      <p:ext uri="{BB962C8B-B14F-4D97-AF65-F5344CB8AC3E}">
        <p14:creationId xmlns:p14="http://schemas.microsoft.com/office/powerpoint/2010/main" val="2118290622"/>
      </p:ext>
    </p:extLst>
  </p:cSld>
  <p:clrMapOvr>
    <a:masterClrMapping/>
  </p:clrMapOvr>
  <p:transition>
    <p:fade thruBlk="1"/>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補充說明</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2" name="Google Shape;222;p14"/>
          <p:cNvSpPr txBox="1">
            <a:spLocks noGrp="1"/>
          </p:cNvSpPr>
          <p:nvPr>
            <p:ph type="subTitle" idx="1"/>
          </p:nvPr>
        </p:nvSpPr>
        <p:spPr>
          <a:xfrm>
            <a:off x="463525" y="3975449"/>
            <a:ext cx="4094400" cy="784800"/>
          </a:xfrm>
          <a:prstGeom prst="rect">
            <a:avLst/>
          </a:prstGeom>
        </p:spPr>
        <p:txBody>
          <a:bodyPr spcFirstLastPara="1" wrap="square" lIns="91425" tIns="91425" rIns="91425" bIns="91425" anchor="t" anchorCtr="0">
            <a:noAutofit/>
          </a:bodyPr>
          <a:lstStyle/>
          <a:p>
            <a:pPr marL="0" lvl="0" indent="0" rtl="0">
              <a:spcBef>
                <a:spcPts val="0"/>
              </a:spcBef>
              <a:spcAft>
                <a:spcPts val="1000"/>
              </a:spcAft>
              <a:buNone/>
            </a:pP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40</a:t>
            </a:fld>
            <a:endParaRPr>
              <a:latin typeface="+mj-lt"/>
            </a:endParaRPr>
          </a:p>
        </p:txBody>
      </p:sp>
      <p:sp>
        <p:nvSpPr>
          <p:cNvPr id="224" name="Google Shape;224;p14"/>
          <p:cNvSpPr txBox="1"/>
          <p:nvPr/>
        </p:nvSpPr>
        <p:spPr>
          <a:xfrm>
            <a:off x="463524" y="0"/>
            <a:ext cx="4474235"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US" altLang="zh-TW" sz="12000" b="1" dirty="0" smtClean="0">
                <a:solidFill>
                  <a:srgbClr val="3F5378"/>
                </a:solidFill>
                <a:latin typeface="+mj-lt"/>
                <a:ea typeface="Roboto Condensed"/>
                <a:cs typeface="Roboto Condensed"/>
                <a:sym typeface="Roboto Condensed"/>
              </a:rPr>
              <a:t>Q&amp;A</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F2DCD89D-77F2-4922-AB9A-A4B62EA4A18C}"/>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extLst>
      <p:ext uri="{BB962C8B-B14F-4D97-AF65-F5344CB8AC3E}">
        <p14:creationId xmlns:p14="http://schemas.microsoft.com/office/powerpoint/2010/main" val="89087896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經驗</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模態分解</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(EMD)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(1/2</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41</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sp>
        <p:nvSpPr>
          <p:cNvPr id="11" name="Google Shape;237;p16"/>
          <p:cNvSpPr txBox="1">
            <a:spLocks/>
          </p:cNvSpPr>
          <p:nvPr/>
        </p:nvSpPr>
        <p:spPr>
          <a:xfrm>
            <a:off x="254861" y="1510235"/>
            <a:ext cx="7862979" cy="1055984"/>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經驗</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模態分解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Empirical Mode Decomposition, EMD</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），是一種將原始非線性信號分解成多</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個</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固有</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模態</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函數（</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Intrinsic Mode Functions, IMFs</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）以及一個剩餘的信號為殘差（</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Residue</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）的方法</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，適用</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於</a:t>
            </a:r>
            <a:r>
              <a:rPr lang="zh-TW" altLang="en-US" sz="14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非</a:t>
            </a:r>
            <a:r>
              <a:rPr lang="zh-TW" altLang="en-US" sz="14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線性且非平穩的</a:t>
            </a:r>
            <a:r>
              <a:rPr lang="zh-TW" altLang="en-US" sz="14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信號</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7" name="圖片 6"/>
          <p:cNvPicPr>
            <a:picLocks noChangeAspect="1"/>
          </p:cNvPicPr>
          <p:nvPr/>
        </p:nvPicPr>
        <p:blipFill>
          <a:blip r:embed="rId4"/>
          <a:stretch>
            <a:fillRect/>
          </a:stretch>
        </p:blipFill>
        <p:spPr>
          <a:xfrm>
            <a:off x="496541" y="3155027"/>
            <a:ext cx="3428817" cy="1620210"/>
          </a:xfrm>
          <a:prstGeom prst="rect">
            <a:avLst/>
          </a:prstGeom>
          <a:ln>
            <a:solidFill>
              <a:schemeClr val="accent1"/>
            </a:solidFill>
          </a:ln>
        </p:spPr>
      </p:pic>
      <p:pic>
        <p:nvPicPr>
          <p:cNvPr id="16" name="圖片 15"/>
          <p:cNvPicPr>
            <a:picLocks noChangeAspect="1"/>
          </p:cNvPicPr>
          <p:nvPr/>
        </p:nvPicPr>
        <p:blipFill>
          <a:blip r:embed="rId5"/>
          <a:stretch>
            <a:fillRect/>
          </a:stretch>
        </p:blipFill>
        <p:spPr>
          <a:xfrm>
            <a:off x="4055780" y="3345402"/>
            <a:ext cx="4501789" cy="1239459"/>
          </a:xfrm>
          <a:prstGeom prst="rect">
            <a:avLst/>
          </a:prstGeom>
          <a:ln>
            <a:solidFill>
              <a:schemeClr val="accent1"/>
            </a:solidFill>
          </a:ln>
        </p:spPr>
      </p:pic>
      <p:pic>
        <p:nvPicPr>
          <p:cNvPr id="20" name="圖片 19">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Tree>
    <p:extLst>
      <p:ext uri="{BB962C8B-B14F-4D97-AF65-F5344CB8AC3E}">
        <p14:creationId xmlns:p14="http://schemas.microsoft.com/office/powerpoint/2010/main" val="725780761"/>
      </p:ext>
    </p:extLst>
  </p:cSld>
  <p:clrMapOvr>
    <a:masterClrMapping/>
  </p:clrMapOvr>
  <p:transition>
    <p:fade thruBlk="1"/>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經驗</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模態</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分解</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EMD) </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(2/2) </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42</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sp>
        <p:nvSpPr>
          <p:cNvPr id="11" name="Google Shape;237;p16"/>
          <p:cNvSpPr txBox="1">
            <a:spLocks/>
          </p:cNvSpPr>
          <p:nvPr/>
        </p:nvSpPr>
        <p:spPr>
          <a:xfrm>
            <a:off x="254861" y="1719476"/>
            <a:ext cx="7862979" cy="235632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分解的演算法</a:t>
            </a:r>
            <a:endPar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首先將信號中所有局部極大值與局部極小值相連後形成的上升和下降的極值曲線，稱為上包絡線與下包絡線。</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通過上包絡線與下包絡線兩極值線取得平均值信號。</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再將輸入信號與該平均值相減，檢查是否滿足</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IMF</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標準，不滿足持續上述步驟。</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持續分解到剩下一個極值點為止。</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IMF</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滿足條件</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在整個資料中，極值點和</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穿越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0</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 點</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的數量必須相等或最多</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相差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1</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endParaRPr>
          </a:p>
          <a:p>
            <a:pPr lvl="1">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局部最</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大</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和</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局部最小的包絡線的平均值</a:t>
            </a: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為 </a:t>
            </a:r>
            <a:r>
              <a:rPr lang="en-US" altLang="zh-TW" sz="1400" dirty="0" smtClean="0">
                <a:latin typeface="Arial Unicode MS" panose="020B0604020202020204" pitchFamily="34" charset="-120"/>
                <a:ea typeface="Arial Unicode MS" panose="020B0604020202020204" pitchFamily="34" charset="-120"/>
                <a:cs typeface="Arial Unicode MS" panose="020B0604020202020204" pitchFamily="34" charset="-120"/>
              </a:rPr>
              <a:t>0</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5" name="圖片 4"/>
          <p:cNvPicPr>
            <a:picLocks noChangeAspect="1"/>
          </p:cNvPicPr>
          <p:nvPr/>
        </p:nvPicPr>
        <p:blipFill>
          <a:blip r:embed="rId4"/>
          <a:stretch>
            <a:fillRect/>
          </a:stretch>
        </p:blipFill>
        <p:spPr>
          <a:xfrm>
            <a:off x="5236369" y="541124"/>
            <a:ext cx="3801225" cy="1178352"/>
          </a:xfrm>
          <a:prstGeom prst="rect">
            <a:avLst/>
          </a:prstGeom>
          <a:ln>
            <a:solidFill>
              <a:schemeClr val="accent1"/>
            </a:solidFill>
          </a:ln>
        </p:spPr>
      </p:pic>
      <p:pic>
        <p:nvPicPr>
          <p:cNvPr id="6" name="圖片 5"/>
          <p:cNvPicPr>
            <a:picLocks noChangeAspect="1"/>
          </p:cNvPicPr>
          <p:nvPr/>
        </p:nvPicPr>
        <p:blipFill>
          <a:blip r:embed="rId5"/>
          <a:stretch>
            <a:fillRect/>
          </a:stretch>
        </p:blipFill>
        <p:spPr>
          <a:xfrm>
            <a:off x="6481024" y="3082664"/>
            <a:ext cx="2412253" cy="1986270"/>
          </a:xfrm>
          <a:prstGeom prst="rect">
            <a:avLst/>
          </a:prstGeom>
        </p:spPr>
      </p:pic>
      <p:pic>
        <p:nvPicPr>
          <p:cNvPr id="16" name="圖片 15">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Tree>
    <p:extLst>
      <p:ext uri="{BB962C8B-B14F-4D97-AF65-F5344CB8AC3E}">
        <p14:creationId xmlns:p14="http://schemas.microsoft.com/office/powerpoint/2010/main" val="27500940"/>
      </p:ext>
    </p:extLst>
  </p:cSld>
  <p:clrMapOvr>
    <a:masterClrMapping/>
  </p:clrMapOvr>
  <p:transition>
    <p:fade thruBlk="1"/>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集合</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經驗模態分解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(EEMD)</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43</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sp>
        <p:nvSpPr>
          <p:cNvPr id="11" name="Google Shape;237;p16"/>
          <p:cNvSpPr txBox="1">
            <a:spLocks/>
          </p:cNvSpPr>
          <p:nvPr/>
        </p:nvSpPr>
        <p:spPr>
          <a:xfrm>
            <a:off x="254861" y="1510234"/>
            <a:ext cx="5231539" cy="3380331"/>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81000" algn="l" rtl="0">
              <a:lnSpc>
                <a:spcPct val="100000"/>
              </a:lnSpc>
              <a:spcBef>
                <a:spcPts val="6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1pPr>
            <a:lvl2pPr marL="914400" marR="0" lvl="1"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2pPr>
            <a:lvl3pPr marL="1371600" marR="0" lvl="2"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3pPr>
            <a:lvl4pPr marL="1828800" marR="0" lvl="3"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4pPr>
            <a:lvl5pPr marL="2286000" marR="0" lvl="4"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5pPr>
            <a:lvl6pPr marL="2743200" marR="0" lvl="5"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6pPr>
            <a:lvl7pPr marL="3200400" marR="0" lvl="6"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7pPr>
            <a:lvl8pPr marL="3657600" marR="0" lvl="7" indent="-381000" algn="l" rtl="0">
              <a:lnSpc>
                <a:spcPct val="100000"/>
              </a:lnSpc>
              <a:spcBef>
                <a:spcPts val="1000"/>
              </a:spcBef>
              <a:spcAft>
                <a:spcPts val="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8pPr>
            <a:lvl9pPr marL="4114800" marR="0" lvl="8" indent="-381000" algn="l" rtl="0">
              <a:lnSpc>
                <a:spcPct val="100000"/>
              </a:lnSpc>
              <a:spcBef>
                <a:spcPts val="1000"/>
              </a:spcBef>
              <a:spcAft>
                <a:spcPts val="1000"/>
              </a:spcAft>
              <a:buClr>
                <a:srgbClr val="C7D3E6"/>
              </a:buClr>
              <a:buSzPts val="2400"/>
              <a:buFont typeface="Roboto Condensed Light"/>
              <a:buChar char="▻"/>
              <a:defRPr sz="2400" b="0" i="0" u="none" strike="noStrike" cap="none">
                <a:solidFill>
                  <a:srgbClr val="263248"/>
                </a:solidFill>
                <a:latin typeface="Roboto Condensed Light"/>
                <a:ea typeface="Roboto Condensed Light"/>
                <a:cs typeface="Roboto Condensed Light"/>
                <a:sym typeface="Roboto Condensed Light"/>
              </a:defRPr>
            </a:lvl9pPr>
          </a:lstStyle>
          <a:p>
            <a:pPr>
              <a:lnSpc>
                <a:spcPct val="150000"/>
              </a:lnSpc>
              <a:buClr>
                <a:schemeClr val="accent1"/>
              </a:buClr>
              <a:buSzPct val="100000"/>
              <a:buFont typeface="Wingdings" panose="05000000000000000000" pitchFamily="2" charset="2"/>
              <a:buChar char=""/>
            </a:pPr>
            <a:r>
              <a:rPr lang="zh-TW" altLang="en-US" sz="1400" dirty="0" smtClean="0">
                <a:latin typeface="Arial Unicode MS" panose="020B0604020202020204" pitchFamily="34" charset="-120"/>
                <a:ea typeface="Arial Unicode MS" panose="020B0604020202020204" pitchFamily="34" charset="-120"/>
                <a:cs typeface="Arial Unicode MS" panose="020B0604020202020204" pitchFamily="34" charset="-120"/>
              </a:rPr>
              <a:t>集合</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經驗模態分解 </a:t>
            </a:r>
            <a:r>
              <a:rPr lang="en-US" altLang="zh-TW" sz="1400" dirty="0">
                <a:latin typeface="Arial Unicode MS" panose="020B0604020202020204" pitchFamily="34" charset="-120"/>
                <a:ea typeface="Arial Unicode MS" panose="020B0604020202020204" pitchFamily="34" charset="-120"/>
                <a:cs typeface="Arial Unicode MS" panose="020B0604020202020204" pitchFamily="34" charset="-120"/>
              </a:rPr>
              <a:t>(Ensemble Empirical Mode Decomposition, EEMD)</a:t>
            </a:r>
            <a:r>
              <a:rPr lang="zh-TW" altLang="en-US" sz="1400" dirty="0">
                <a:latin typeface="Arial Unicode MS" panose="020B0604020202020204" pitchFamily="34" charset="-120"/>
                <a:ea typeface="Arial Unicode MS" panose="020B0604020202020204" pitchFamily="34" charset="-120"/>
                <a:cs typeface="Arial Unicode MS" panose="020B0604020202020204" pitchFamily="34" charset="-120"/>
              </a:rPr>
              <a:t>，是改善經驗模態分解的方法</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EMD</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存在</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著模式混合</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(Mode Mixing</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的缺陷，</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這會造成所分解出來</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IMFs</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之</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局部特徵不夠明顯，並讓後續的分析和操作面臨困難，為了解決模式混合的問題</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EEMD</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在</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原始訊號中</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加入均值為零的高斯白</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噪聲</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，並多次執行 </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EMD</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來提高</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信號分解的準確性和穩定性</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4" name="圖片 3"/>
          <p:cNvPicPr>
            <a:picLocks noChangeAspect="1"/>
          </p:cNvPicPr>
          <p:nvPr/>
        </p:nvPicPr>
        <p:blipFill>
          <a:blip r:embed="rId4"/>
          <a:stretch>
            <a:fillRect/>
          </a:stretch>
        </p:blipFill>
        <p:spPr>
          <a:xfrm>
            <a:off x="5605469" y="1923214"/>
            <a:ext cx="3299679" cy="2355604"/>
          </a:xfrm>
          <a:prstGeom prst="rect">
            <a:avLst/>
          </a:prstGeom>
        </p:spPr>
      </p:pic>
      <p:sp>
        <p:nvSpPr>
          <p:cNvPr id="5" name="矩形 4"/>
          <p:cNvSpPr/>
          <p:nvPr/>
        </p:nvSpPr>
        <p:spPr>
          <a:xfrm>
            <a:off x="4982005" y="4285194"/>
            <a:ext cx="4238687" cy="338554"/>
          </a:xfrm>
          <a:prstGeom prst="rect">
            <a:avLst/>
          </a:prstGeom>
        </p:spPr>
        <p:txBody>
          <a:bodyPr wrap="square">
            <a:spAutoFit/>
          </a:bodyPr>
          <a:lstStyle/>
          <a:p>
            <a:r>
              <a:rPr lang="zh-TW" altLang="en-US" sz="800" dirty="0" smtClean="0"/>
              <a:t>圖片來源 </a:t>
            </a:r>
            <a:r>
              <a:rPr lang="en-US" altLang="zh-TW" sz="800" dirty="0" smtClean="0"/>
              <a:t>:</a:t>
            </a:r>
            <a:r>
              <a:rPr lang="zh-TW" altLang="en-US" sz="800" dirty="0" smtClean="0"/>
              <a:t> </a:t>
            </a:r>
            <a:endParaRPr lang="en-US" altLang="zh-TW" sz="800" dirty="0" smtClean="0"/>
          </a:p>
          <a:p>
            <a:r>
              <a:rPr lang="zh-TW" altLang="en-US" sz="800" dirty="0" smtClean="0">
                <a:hlinkClick r:id="rId5"/>
              </a:rPr>
              <a:t>http</a:t>
            </a:r>
            <a:r>
              <a:rPr lang="zh-TW" altLang="en-US" sz="800" dirty="0">
                <a:hlinkClick r:id="rId5"/>
              </a:rPr>
              <a:t>://www.cuishuaiwen.com:8000/zh/DSP/NOTE-DSP-STUFF/EMD/EEMD/eemd/</a:t>
            </a:r>
            <a:r>
              <a:rPr lang="zh-TW" altLang="en-US" sz="800" dirty="0" smtClean="0">
                <a:hlinkClick r:id="rId5"/>
              </a:rPr>
              <a:t>#eemd</a:t>
            </a:r>
            <a:r>
              <a:rPr lang="zh-TW" altLang="en-US" sz="800" dirty="0" smtClean="0"/>
              <a:t> </a:t>
            </a:r>
            <a:endParaRPr lang="zh-TW" altLang="en-US" sz="800" dirty="0"/>
          </a:p>
        </p:txBody>
      </p:sp>
      <p:pic>
        <p:nvPicPr>
          <p:cNvPr id="12" name="圖片 11">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Tree>
    <p:extLst>
      <p:ext uri="{BB962C8B-B14F-4D97-AF65-F5344CB8AC3E}">
        <p14:creationId xmlns:p14="http://schemas.microsoft.com/office/powerpoint/2010/main" val="3467944310"/>
      </p:ext>
    </p:extLst>
  </p:cSld>
  <p:clrMapOvr>
    <a:masterClrMapping/>
  </p:clrMapOvr>
  <p:transition>
    <p:fade thruBlk="1"/>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VMD</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異常前處理結果參考</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44</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61700" y="492463"/>
            <a:ext cx="720000" cy="3345988"/>
          </a:xfrm>
          <a:prstGeom prst="rect">
            <a:avLst/>
          </a:prstGeom>
        </p:spPr>
      </p:pic>
      <p:pic>
        <p:nvPicPr>
          <p:cNvPr id="6" name="圖片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pic>
        <p:nvPicPr>
          <p:cNvPr id="2" name="圖片 1"/>
          <p:cNvPicPr>
            <a:picLocks noChangeAspect="1"/>
          </p:cNvPicPr>
          <p:nvPr/>
        </p:nvPicPr>
        <p:blipFill>
          <a:blip r:embed="rId6"/>
          <a:stretch>
            <a:fillRect/>
          </a:stretch>
        </p:blipFill>
        <p:spPr>
          <a:xfrm>
            <a:off x="6286436" y="134773"/>
            <a:ext cx="2663128" cy="4817327"/>
          </a:xfrm>
          <a:prstGeom prst="rect">
            <a:avLst/>
          </a:prstGeom>
        </p:spPr>
      </p:pic>
      <p:pic>
        <p:nvPicPr>
          <p:cNvPr id="4" name="圖片 3"/>
          <p:cNvPicPr>
            <a:picLocks noChangeAspect="1"/>
          </p:cNvPicPr>
          <p:nvPr/>
        </p:nvPicPr>
        <p:blipFill>
          <a:blip r:embed="rId7"/>
          <a:stretch>
            <a:fillRect/>
          </a:stretch>
        </p:blipFill>
        <p:spPr>
          <a:xfrm>
            <a:off x="152364" y="2998640"/>
            <a:ext cx="6001936" cy="1953460"/>
          </a:xfrm>
          <a:prstGeom prst="rect">
            <a:avLst/>
          </a:prstGeom>
        </p:spPr>
      </p:pic>
      <p:pic>
        <p:nvPicPr>
          <p:cNvPr id="5" name="圖片 4"/>
          <p:cNvPicPr>
            <a:picLocks noChangeAspect="1"/>
          </p:cNvPicPr>
          <p:nvPr/>
        </p:nvPicPr>
        <p:blipFill>
          <a:blip r:embed="rId8"/>
          <a:stretch>
            <a:fillRect/>
          </a:stretch>
        </p:blipFill>
        <p:spPr>
          <a:xfrm>
            <a:off x="1868046" y="1158775"/>
            <a:ext cx="4262554" cy="1702572"/>
          </a:xfrm>
          <a:prstGeom prst="rect">
            <a:avLst/>
          </a:prstGeom>
        </p:spPr>
      </p:pic>
      <p:sp>
        <p:nvSpPr>
          <p:cNvPr id="11" name="矩形 10"/>
          <p:cNvSpPr/>
          <p:nvPr/>
        </p:nvSpPr>
        <p:spPr>
          <a:xfrm>
            <a:off x="68522" y="1786320"/>
            <a:ext cx="2162949" cy="584775"/>
          </a:xfrm>
          <a:prstGeom prst="rect">
            <a:avLst/>
          </a:prstGeom>
        </p:spPr>
        <p:txBody>
          <a:bodyPr wrap="square">
            <a:spAutoFit/>
          </a:bodyPr>
          <a:lstStyle/>
          <a:p>
            <a:r>
              <a:rPr lang="zh-TW" altLang="en-US" sz="16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使用一維高斯濾波</a:t>
            </a:r>
            <a:endParaRPr lang="en-US" altLang="zh-TW" sz="16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sz="1600" b="1" dirty="0" smtClean="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平滑處理後數</a:t>
            </a:r>
            <a:r>
              <a:rPr lang="zh-TW" altLang="en-US" sz="1600" b="1" dirty="0">
                <a:solidFill>
                  <a:srgbClr val="FF0000"/>
                </a:solidFill>
                <a:latin typeface="Arial Unicode MS" panose="020B0604020202020204" pitchFamily="34" charset="-120"/>
                <a:ea typeface="Arial Unicode MS" panose="020B0604020202020204" pitchFamily="34" charset="-120"/>
                <a:cs typeface="Arial Unicode MS" panose="020B0604020202020204" pitchFamily="34" charset="-120"/>
              </a:rPr>
              <a:t>據</a:t>
            </a:r>
          </a:p>
        </p:txBody>
      </p:sp>
    </p:spTree>
    <p:extLst>
      <p:ext uri="{BB962C8B-B14F-4D97-AF65-F5344CB8AC3E}">
        <p14:creationId xmlns:p14="http://schemas.microsoft.com/office/powerpoint/2010/main" val="333599489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81424"/>
            <a:ext cx="5492400" cy="766200"/>
          </a:xfrm>
          <a:prstGeom prst="rect">
            <a:avLst/>
          </a:prstGeom>
        </p:spPr>
        <p:txBody>
          <a:bodyPr spcFirstLastPara="1" wrap="square" lIns="91425" tIns="91425" rIns="91425" bIns="91425" anchor="ctr" anchorCtr="0">
            <a:noAutofit/>
          </a:bodyPr>
          <a:lstStyle/>
          <a:p>
            <a:pPr lvl="0"/>
            <a:r>
              <a:rPr lang="zh-TW" altLang="en-US" b="0" dirty="0">
                <a:latin typeface="Arial Unicode MS" panose="020B0604020202020204" pitchFamily="34" charset="-120"/>
                <a:ea typeface="Arial Unicode MS" panose="020B0604020202020204" pitchFamily="34" charset="-120"/>
                <a:cs typeface="Arial Unicode MS" panose="020B0604020202020204" pitchFamily="34" charset="-120"/>
              </a:rPr>
              <a:t>整理資料集 </a:t>
            </a:r>
            <a:r>
              <a:rPr lang="en-US" altLang="zh-TW" b="0" dirty="0">
                <a:latin typeface="Arial Unicode MS" panose="020B0604020202020204" pitchFamily="34" charset="-120"/>
                <a:ea typeface="Arial Unicode MS" panose="020B0604020202020204" pitchFamily="34" charset="-120"/>
                <a:cs typeface="Arial Unicode MS" panose="020B0604020202020204" pitchFamily="34" charset="-120"/>
              </a:rPr>
              <a:t>– File To MySQL</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45</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pic>
        <p:nvPicPr>
          <p:cNvPr id="13" name="圖片 12">
            <a:extLst>
              <a:ext uri="{FF2B5EF4-FFF2-40B4-BE49-F238E27FC236}">
                <a16:creationId xmlns:a16="http://schemas.microsoft.com/office/drawing/2014/main" xmlns="" id="{2AD096D0-6CBA-4EE5-8D0C-FD4150CE2B45}"/>
              </a:ext>
            </a:extLst>
          </p:cNvPr>
          <p:cNvPicPr>
            <a:picLocks noChangeAspect="1"/>
          </p:cNvPicPr>
          <p:nvPr/>
        </p:nvPicPr>
        <p:blipFill>
          <a:blip r:embed="rId4"/>
          <a:stretch>
            <a:fillRect/>
          </a:stretch>
        </p:blipFill>
        <p:spPr>
          <a:xfrm>
            <a:off x="611560" y="3651870"/>
            <a:ext cx="4248472" cy="1270766"/>
          </a:xfrm>
          <a:prstGeom prst="rect">
            <a:avLst/>
          </a:prstGeom>
          <a:ln>
            <a:solidFill>
              <a:schemeClr val="accent1"/>
            </a:solidFill>
          </a:ln>
        </p:spPr>
      </p:pic>
      <p:pic>
        <p:nvPicPr>
          <p:cNvPr id="16" name="圖片 15"/>
          <p:cNvPicPr>
            <a:picLocks noChangeAspect="1"/>
          </p:cNvPicPr>
          <p:nvPr/>
        </p:nvPicPr>
        <p:blipFill>
          <a:blip r:embed="rId5"/>
          <a:stretch>
            <a:fillRect/>
          </a:stretch>
        </p:blipFill>
        <p:spPr>
          <a:xfrm>
            <a:off x="5727726" y="1490275"/>
            <a:ext cx="3242923" cy="3199367"/>
          </a:xfrm>
          <a:prstGeom prst="rect">
            <a:avLst/>
          </a:prstGeom>
          <a:ln>
            <a:solidFill>
              <a:schemeClr val="accent1"/>
            </a:solidFill>
          </a:ln>
        </p:spPr>
      </p:pic>
      <p:sp>
        <p:nvSpPr>
          <p:cNvPr id="17" name="矩形 16"/>
          <p:cNvSpPr/>
          <p:nvPr/>
        </p:nvSpPr>
        <p:spPr>
          <a:xfrm>
            <a:off x="7211332" y="1377274"/>
            <a:ext cx="1759316" cy="226002"/>
          </a:xfrm>
          <a:prstGeom prst="rect">
            <a:avLst/>
          </a:prstGeom>
          <a:solidFill>
            <a:schemeClr val="accent6">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Log</a:t>
            </a:r>
            <a:r>
              <a:rPr lang="zh-TW" altLang="en-US" sz="1200" dirty="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欄位說明</a:t>
            </a:r>
          </a:p>
        </p:txBody>
      </p:sp>
      <p:sp>
        <p:nvSpPr>
          <p:cNvPr id="18" name="矩形 17"/>
          <p:cNvSpPr/>
          <p:nvPr/>
        </p:nvSpPr>
        <p:spPr>
          <a:xfrm>
            <a:off x="3100716" y="3651870"/>
            <a:ext cx="1759316" cy="226002"/>
          </a:xfrm>
          <a:prstGeom prst="rect">
            <a:avLst/>
          </a:prstGeom>
          <a:solidFill>
            <a:schemeClr val="accent6">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TW" altLang="en-US" sz="1200" dirty="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原始檔案範例</a:t>
            </a:r>
          </a:p>
        </p:txBody>
      </p:sp>
      <p:sp>
        <p:nvSpPr>
          <p:cNvPr id="19" name="矩形 18"/>
          <p:cNvSpPr/>
          <p:nvPr/>
        </p:nvSpPr>
        <p:spPr>
          <a:xfrm>
            <a:off x="76849" y="1386057"/>
            <a:ext cx="5720354" cy="2308324"/>
          </a:xfrm>
          <a:prstGeom prst="rect">
            <a:avLst/>
          </a:prstGeom>
        </p:spPr>
        <p:txBody>
          <a:bodyPr wrap="square">
            <a:spAutoFit/>
          </a:bodyPr>
          <a:lstStyle/>
          <a:p>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目的 : </a:t>
            </a:r>
          </a:p>
          <a:p>
            <a:pPr>
              <a:lnSpc>
                <a:spcPct val="150000"/>
              </a:lnSpc>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數據分布在各別文字檔案內</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每日一個檔案，共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117 </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個</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，且包含雜亂和不正確的資料內容，不利後續分析。</a:t>
            </a:r>
          </a:p>
          <a:p>
            <a:endPar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目標 :</a:t>
            </a:r>
          </a:p>
          <a:p>
            <a:pPr marL="342900" indent="-342900">
              <a:lnSpc>
                <a:spcPct val="150000"/>
              </a:lnSpc>
              <a:buFont typeface="+mj-ea"/>
              <a:buAutoNum type="ea1ChtPeriod"/>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將每日原始數據寫入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MySQL</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，方便後續解析 </a:t>
            </a:r>
            <a:endPar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342900" indent="-342900">
              <a:lnSpc>
                <a:spcPct val="150000"/>
              </a:lnSpc>
              <a:buFont typeface="+mj-ea"/>
              <a:buAutoNum type="ea1ChtPeriod"/>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此階段僅</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過濾</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不</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正確</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的資料格式，不過濾站台</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請求類型</a:t>
            </a:r>
          </a:p>
        </p:txBody>
      </p:sp>
      <p:pic>
        <p:nvPicPr>
          <p:cNvPr id="23" name="圖片 22">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Tree>
    <p:extLst>
      <p:ext uri="{BB962C8B-B14F-4D97-AF65-F5344CB8AC3E}">
        <p14:creationId xmlns:p14="http://schemas.microsoft.com/office/powerpoint/2010/main" val="256085165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第一階段特徵分析</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46</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pic>
        <p:nvPicPr>
          <p:cNvPr id="10" name="圖片 9"/>
          <p:cNvPicPr>
            <a:picLocks noChangeAspect="1"/>
          </p:cNvPicPr>
          <p:nvPr/>
        </p:nvPicPr>
        <p:blipFill>
          <a:blip r:embed="rId4"/>
          <a:stretch>
            <a:fillRect/>
          </a:stretch>
        </p:blipFill>
        <p:spPr>
          <a:xfrm>
            <a:off x="145351" y="1491238"/>
            <a:ext cx="2156491" cy="2019854"/>
          </a:xfrm>
          <a:prstGeom prst="rect">
            <a:avLst/>
          </a:prstGeom>
          <a:ln>
            <a:solidFill>
              <a:schemeClr val="accent1"/>
            </a:solidFill>
          </a:ln>
        </p:spPr>
      </p:pic>
      <p:pic>
        <p:nvPicPr>
          <p:cNvPr id="11" name="圖片 10"/>
          <p:cNvPicPr>
            <a:picLocks noChangeAspect="1"/>
          </p:cNvPicPr>
          <p:nvPr/>
        </p:nvPicPr>
        <p:blipFill>
          <a:blip r:embed="rId5"/>
          <a:stretch>
            <a:fillRect/>
          </a:stretch>
        </p:blipFill>
        <p:spPr>
          <a:xfrm>
            <a:off x="2404498" y="1513227"/>
            <a:ext cx="1997865" cy="1997865"/>
          </a:xfrm>
          <a:prstGeom prst="rect">
            <a:avLst/>
          </a:prstGeom>
          <a:ln>
            <a:solidFill>
              <a:schemeClr val="accent1"/>
            </a:solidFill>
          </a:ln>
        </p:spPr>
      </p:pic>
      <p:pic>
        <p:nvPicPr>
          <p:cNvPr id="6" name="圖片 5">
            <a:hlinkClick r:id="rId6" action="ppaction://hlinksldjump"/>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
        <p:nvSpPr>
          <p:cNvPr id="16" name="矩形 15"/>
          <p:cNvSpPr/>
          <p:nvPr/>
        </p:nvSpPr>
        <p:spPr>
          <a:xfrm>
            <a:off x="137583" y="1420118"/>
            <a:ext cx="1759316" cy="226002"/>
          </a:xfrm>
          <a:prstGeom prst="rect">
            <a:avLst/>
          </a:prstGeom>
          <a:solidFill>
            <a:schemeClr val="accent6">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Information Gain(ID3)</a:t>
            </a:r>
            <a:endParaRPr lang="zh-TW" altLang="en-US" sz="1200" dirty="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17" name="矩形 16"/>
          <p:cNvSpPr/>
          <p:nvPr/>
        </p:nvSpPr>
        <p:spPr>
          <a:xfrm>
            <a:off x="2394338" y="1433952"/>
            <a:ext cx="1759316" cy="226002"/>
          </a:xfrm>
          <a:prstGeom prst="rect">
            <a:avLst/>
          </a:prstGeom>
          <a:solidFill>
            <a:schemeClr val="accent6">
              <a:lumMod val="20000"/>
              <a:lumOff val="80000"/>
            </a:schemeClr>
          </a:solidFill>
          <a:ln w="63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TW" sz="1200" dirty="0" smtClean="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Gain Ratio(C4.5)</a:t>
            </a:r>
            <a:endParaRPr lang="zh-TW" altLang="en-US" sz="1200" dirty="0">
              <a:solidFill>
                <a:schemeClr val="tx1">
                  <a:lumMod val="85000"/>
                  <a:lumOff val="1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graphicFrame>
        <p:nvGraphicFramePr>
          <p:cNvPr id="13" name="表格 12"/>
          <p:cNvGraphicFramePr>
            <a:graphicFrameLocks noGrp="1"/>
          </p:cNvGraphicFramePr>
          <p:nvPr>
            <p:extLst>
              <p:ext uri="{D42A27DB-BD31-4B8C-83A1-F6EECF244321}">
                <p14:modId xmlns:p14="http://schemas.microsoft.com/office/powerpoint/2010/main" val="1271248892"/>
              </p:ext>
            </p:extLst>
          </p:nvPr>
        </p:nvGraphicFramePr>
        <p:xfrm>
          <a:off x="4666291" y="1275015"/>
          <a:ext cx="4353301" cy="3446038"/>
        </p:xfrm>
        <a:graphic>
          <a:graphicData uri="http://schemas.openxmlformats.org/drawingml/2006/table">
            <a:tbl>
              <a:tblPr/>
              <a:tblGrid>
                <a:gridCol w="913767"/>
                <a:gridCol w="632347"/>
                <a:gridCol w="2807187"/>
              </a:tblGrid>
              <a:tr h="166415">
                <a:tc>
                  <a:txBody>
                    <a:bodyPr/>
                    <a:lstStyle/>
                    <a:p>
                      <a:pPr algn="l" fontAlgn="ctr"/>
                      <a:r>
                        <a:rPr lang="zh-TW" altLang="en-US" sz="1050" b="0" i="0" u="none" strike="noStrike" dirty="0">
                          <a:solidFill>
                            <a:srgbClr val="FFFFFF"/>
                          </a:solidFill>
                          <a:effectLst/>
                          <a:latin typeface="Arial Unicode MS" panose="020B0604020202020204" pitchFamily="34" charset="-120"/>
                          <a:ea typeface="Arial Unicode MS" panose="020B0604020202020204" pitchFamily="34" charset="-120"/>
                        </a:rPr>
                        <a:t>欄位</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TW" altLang="en-US" sz="1050" b="0" i="0" u="none" strike="noStrike">
                          <a:solidFill>
                            <a:srgbClr val="FFFFFF"/>
                          </a:solidFill>
                          <a:effectLst/>
                          <a:latin typeface="Arial Unicode MS" panose="020B0604020202020204" pitchFamily="34" charset="-120"/>
                          <a:ea typeface="Arial Unicode MS" panose="020B0604020202020204" pitchFamily="34" charset="-120"/>
                        </a:rPr>
                        <a:t>數值類型</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c>
                  <a:txBody>
                    <a:bodyPr/>
                    <a:lstStyle/>
                    <a:p>
                      <a:pPr algn="l" fontAlgn="ctr"/>
                      <a:r>
                        <a:rPr lang="zh-TW" altLang="en-US" sz="1050" b="0" i="0" u="none" strike="noStrike" dirty="0">
                          <a:solidFill>
                            <a:srgbClr val="FFFFFF"/>
                          </a:solidFill>
                          <a:effectLst/>
                          <a:latin typeface="Arial Unicode MS" panose="020B0604020202020204" pitchFamily="34" charset="-120"/>
                          <a:ea typeface="Arial Unicode MS" panose="020B0604020202020204" pitchFamily="34" charset="-120"/>
                        </a:rPr>
                        <a:t> 說明 </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4F81BD"/>
                    </a:solidFill>
                  </a:tcPr>
                </a:tc>
              </a:tr>
              <a:tr h="385838">
                <a:tc>
                  <a:txBody>
                    <a:bodyPr/>
                    <a:lstStyle/>
                    <a:p>
                      <a:pPr algn="l" fontAlgn="ctr"/>
                      <a:r>
                        <a:rPr lang="en-US" sz="1050" b="0" i="0" u="none" strike="noStrike" dirty="0" err="1">
                          <a:solidFill>
                            <a:srgbClr val="242424"/>
                          </a:solidFill>
                          <a:effectLst/>
                          <a:latin typeface="Arial Unicode MS" panose="020B0604020202020204" pitchFamily="34" charset="-120"/>
                          <a:ea typeface="Arial Unicode MS" panose="020B0604020202020204" pitchFamily="34" charset="-120"/>
                        </a:rPr>
                        <a:t>SendBytes</a:t>
                      </a:r>
                      <a:endParaRPr lang="en-US" sz="1050" b="0" i="0" u="none" strike="noStrike" dirty="0">
                        <a:solidFill>
                          <a:srgbClr val="242424"/>
                        </a:solidFill>
                        <a:effectLst/>
                        <a:latin typeface="Arial Unicode MS" panose="020B0604020202020204" pitchFamily="34" charset="-120"/>
                        <a:ea typeface="Arial Unicode MS" panose="020B0604020202020204" pitchFamily="34" charset="-120"/>
                      </a:endParaRP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a:solidFill>
                            <a:srgbClr val="242424"/>
                          </a:solidFill>
                          <a:effectLst/>
                          <a:latin typeface="Arial Unicode MS" panose="020B0604020202020204" pitchFamily="34" charset="-120"/>
                          <a:ea typeface="Arial Unicode MS" panose="020B0604020202020204" pitchFamily="34" charset="-120"/>
                        </a:rPr>
                        <a:t>伺服器傳送的位元組數，</a:t>
                      </a:r>
                      <a:r>
                        <a:rPr lang="en-US" sz="1050" b="0" i="0" u="none" strike="noStrike">
                          <a:solidFill>
                            <a:srgbClr val="242424"/>
                          </a:solidFill>
                          <a:effectLst/>
                          <a:latin typeface="Arial Unicode MS" panose="020B0604020202020204" pitchFamily="34" charset="-120"/>
                          <a:ea typeface="Arial Unicode MS" panose="020B0604020202020204" pitchFamily="34" charset="-120"/>
                        </a:rPr>
                        <a:t>Response</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385838">
                <a:tc>
                  <a:txBody>
                    <a:bodyPr/>
                    <a:lstStyle/>
                    <a:p>
                      <a:pPr algn="l" fontAlgn="ctr"/>
                      <a:r>
                        <a:rPr lang="en-US" sz="1050" b="0" i="0" u="none" strike="noStrike" dirty="0" err="1">
                          <a:solidFill>
                            <a:srgbClr val="242424"/>
                          </a:solidFill>
                          <a:effectLst/>
                          <a:latin typeface="Arial Unicode MS" panose="020B0604020202020204" pitchFamily="34" charset="-120"/>
                          <a:ea typeface="Arial Unicode MS" panose="020B0604020202020204" pitchFamily="34" charset="-120"/>
                        </a:rPr>
                        <a:t>ReceiveBytes</a:t>
                      </a:r>
                      <a:endParaRPr lang="en-US" sz="1050" b="0" i="0" u="none" strike="noStrike" dirty="0">
                        <a:solidFill>
                          <a:srgbClr val="242424"/>
                        </a:solidFill>
                        <a:effectLst/>
                        <a:latin typeface="Arial Unicode MS" panose="020B0604020202020204" pitchFamily="34" charset="-120"/>
                        <a:ea typeface="Arial Unicode MS" panose="020B0604020202020204" pitchFamily="34" charset="-120"/>
                      </a:endParaRP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a:solidFill>
                            <a:srgbClr val="242424"/>
                          </a:solidFill>
                          <a:effectLst/>
                          <a:latin typeface="Arial Unicode MS" panose="020B0604020202020204" pitchFamily="34" charset="-120"/>
                          <a:ea typeface="Arial Unicode MS" panose="020B0604020202020204" pitchFamily="34" charset="-120"/>
                        </a:rPr>
                        <a:t>伺服器接收的位元組數，</a:t>
                      </a:r>
                      <a:r>
                        <a:rPr lang="en-US" sz="1050" b="0" i="0" u="none" strike="noStrike">
                          <a:solidFill>
                            <a:srgbClr val="242424"/>
                          </a:solidFill>
                          <a:effectLst/>
                          <a:latin typeface="Arial Unicode MS" panose="020B0604020202020204" pitchFamily="34" charset="-120"/>
                          <a:ea typeface="Arial Unicode MS" panose="020B0604020202020204" pitchFamily="34" charset="-120"/>
                        </a:rPr>
                        <a:t>Request</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192919">
                <a:tc>
                  <a:txBody>
                    <a:bodyPr/>
                    <a:lstStyle/>
                    <a:p>
                      <a:pPr algn="l" fontAlgn="ct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Status</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en-US" altLang="zh-TW" sz="1050" b="0" i="0" u="none" strike="noStrike">
                          <a:solidFill>
                            <a:srgbClr val="242424"/>
                          </a:solidFill>
                          <a:effectLst/>
                          <a:latin typeface="Arial Unicode MS" panose="020B0604020202020204" pitchFamily="34" charset="-120"/>
                          <a:ea typeface="Arial Unicode MS" panose="020B0604020202020204" pitchFamily="34" charset="-120"/>
                        </a:rPr>
                        <a:t>HTTP </a:t>
                      </a:r>
                      <a:r>
                        <a:rPr lang="zh-TW" altLang="en-US" sz="1050" b="0" i="0" u="none" strike="noStrike">
                          <a:solidFill>
                            <a:srgbClr val="242424"/>
                          </a:solidFill>
                          <a:effectLst/>
                          <a:latin typeface="Arial Unicode MS" panose="020B0604020202020204" pitchFamily="34" charset="-120"/>
                          <a:ea typeface="Arial Unicode MS" panose="020B0604020202020204" pitchFamily="34" charset="-120"/>
                        </a:rPr>
                        <a:t>請求的狀態碼，</a:t>
                      </a:r>
                      <a:r>
                        <a:rPr lang="en-US" altLang="zh-TW" sz="1050" b="0" i="0" u="none" strike="noStrike">
                          <a:solidFill>
                            <a:srgbClr val="242424"/>
                          </a:solidFill>
                          <a:effectLst/>
                          <a:latin typeface="Arial Unicode MS" panose="020B0604020202020204" pitchFamily="34" charset="-120"/>
                          <a:ea typeface="Arial Unicode MS" panose="020B0604020202020204" pitchFamily="34" charset="-120"/>
                        </a:rPr>
                        <a:t>100 ~ 599</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385838">
                <a:tc>
                  <a:txBody>
                    <a:bodyPr/>
                    <a:lstStyle/>
                    <a:p>
                      <a:pPr algn="l" fontAlgn="ctr"/>
                      <a:r>
                        <a:rPr lang="en-US" sz="1050" b="0" i="0" u="none" strike="noStrike">
                          <a:solidFill>
                            <a:srgbClr val="242424"/>
                          </a:solidFill>
                          <a:effectLst/>
                          <a:latin typeface="Arial Unicode MS" panose="020B0604020202020204" pitchFamily="34" charset="-120"/>
                          <a:ea typeface="Arial Unicode MS" panose="020B0604020202020204" pitchFamily="34" charset="-120"/>
                        </a:rPr>
                        <a:t>TimeTaken</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dirty="0">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a:solidFill>
                            <a:srgbClr val="242424"/>
                          </a:solidFill>
                          <a:effectLst/>
                          <a:latin typeface="Arial Unicode MS" panose="020B0604020202020204" pitchFamily="34" charset="-120"/>
                          <a:ea typeface="Arial Unicode MS" panose="020B0604020202020204" pitchFamily="34" charset="-120"/>
                        </a:rPr>
                        <a:t>動作所花費的時間長度 </a:t>
                      </a:r>
                      <a:r>
                        <a:rPr lang="en-US" altLang="zh-TW" sz="1050" b="0" i="0" u="none" strike="noStrike">
                          <a:solidFill>
                            <a:srgbClr val="242424"/>
                          </a:solidFill>
                          <a:effectLst/>
                          <a:latin typeface="Arial Unicode MS" panose="020B0604020202020204" pitchFamily="34" charset="-120"/>
                          <a:ea typeface="Arial Unicode MS" panose="020B0604020202020204" pitchFamily="34" charset="-120"/>
                        </a:rPr>
                        <a:t>(</a:t>
                      </a:r>
                      <a:r>
                        <a:rPr lang="zh-TW" altLang="en-US" sz="1050" b="0" i="0" u="none" strike="noStrike">
                          <a:solidFill>
                            <a:srgbClr val="242424"/>
                          </a:solidFill>
                          <a:effectLst/>
                          <a:latin typeface="Arial Unicode MS" panose="020B0604020202020204" pitchFamily="34" charset="-120"/>
                          <a:ea typeface="Arial Unicode MS" panose="020B0604020202020204" pitchFamily="34" charset="-120"/>
                        </a:rPr>
                        <a:t>毫秒</a:t>
                      </a:r>
                      <a:r>
                        <a:rPr lang="en-US" altLang="zh-TW" sz="1050" b="0" i="0" u="none" strike="noStrike">
                          <a:solidFill>
                            <a:srgbClr val="242424"/>
                          </a:solidFill>
                          <a:effectLst/>
                          <a:latin typeface="Arial Unicode MS" panose="020B0604020202020204" pitchFamily="34" charset="-120"/>
                          <a:ea typeface="Arial Unicode MS" panose="020B0604020202020204" pitchFamily="34" charset="-120"/>
                        </a:rPr>
                        <a:t>)</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385838">
                <a:tc>
                  <a:txBody>
                    <a:bodyPr/>
                    <a:lstStyle/>
                    <a:p>
                      <a:pPr algn="l" fontAlgn="ctr"/>
                      <a:r>
                        <a:rPr lang="en-US" sz="1050" b="0" i="0" u="none" strike="noStrike" dirty="0" err="1">
                          <a:solidFill>
                            <a:srgbClr val="FF0000"/>
                          </a:solidFill>
                          <a:effectLst/>
                          <a:latin typeface="Arial Unicode MS" panose="020B0604020202020204" pitchFamily="34" charset="-120"/>
                          <a:ea typeface="Arial Unicode MS" panose="020B0604020202020204" pitchFamily="34" charset="-120"/>
                        </a:rPr>
                        <a:t>UrlType</a:t>
                      </a:r>
                      <a:endParaRPr lang="en-US" sz="1050" b="0" i="0" u="none" strike="noStrike" dirty="0">
                        <a:solidFill>
                          <a:srgbClr val="FF0000"/>
                        </a:solidFill>
                        <a:effectLst/>
                        <a:latin typeface="Arial Unicode MS" panose="020B0604020202020204" pitchFamily="34" charset="-120"/>
                        <a:ea typeface="Arial Unicode MS" panose="020B0604020202020204" pitchFamily="34" charset="-120"/>
                      </a:endParaRP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dirty="0">
                          <a:solidFill>
                            <a:srgbClr val="000000"/>
                          </a:solidFill>
                          <a:effectLst/>
                          <a:latin typeface="Arial Unicode MS" panose="020B0604020202020204" pitchFamily="34" charset="-120"/>
                          <a:ea typeface="Arial Unicode MS" panose="020B0604020202020204" pitchFamily="34" charset="-120"/>
                        </a:rPr>
                        <a:t>字串</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由 </a:t>
                      </a: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URI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欄位分類成 </a:t>
                      </a:r>
                      <a:r>
                        <a:rPr lang="en-US" sz="1050" b="0" i="0" u="none" strike="noStrike" dirty="0" err="1">
                          <a:solidFill>
                            <a:srgbClr val="FF0000"/>
                          </a:solidFill>
                          <a:effectLst/>
                          <a:latin typeface="Arial Unicode MS" panose="020B0604020202020204" pitchFamily="34" charset="-120"/>
                          <a:ea typeface="Arial Unicode MS" panose="020B0604020202020204" pitchFamily="34" charset="-120"/>
                        </a:rPr>
                        <a:t>api、static、other</a:t>
                      </a: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三類</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385838">
                <a:tc>
                  <a:txBody>
                    <a:bodyPr/>
                    <a:lstStyle/>
                    <a:p>
                      <a:pPr algn="l" fontAlgn="ctr"/>
                      <a:r>
                        <a:rPr lang="en-US" sz="1050" b="0" i="0" u="none" strike="noStrike" dirty="0" err="1">
                          <a:solidFill>
                            <a:srgbClr val="242424"/>
                          </a:solidFill>
                          <a:effectLst/>
                          <a:latin typeface="Arial Unicode MS" panose="020B0604020202020204" pitchFamily="34" charset="-120"/>
                          <a:ea typeface="Arial Unicode MS" panose="020B0604020202020204" pitchFamily="34" charset="-120"/>
                        </a:rPr>
                        <a:t>ClientIPIndex</a:t>
                      </a:r>
                      <a:endParaRPr lang="en-US" sz="1050" b="0" i="0" u="none" strike="noStrike" dirty="0">
                        <a:solidFill>
                          <a:srgbClr val="242424"/>
                        </a:solidFill>
                        <a:effectLst/>
                        <a:latin typeface="Arial Unicode MS" panose="020B0604020202020204" pitchFamily="34" charset="-120"/>
                        <a:ea typeface="Arial Unicode MS" panose="020B0604020202020204" pitchFamily="34" charset="-120"/>
                      </a:endParaRP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由 </a:t>
                      </a:r>
                      <a:r>
                        <a:rPr lang="en-US" sz="1050" b="0" i="0" u="none" strike="noStrike" dirty="0" err="1">
                          <a:solidFill>
                            <a:srgbClr val="242424"/>
                          </a:solidFill>
                          <a:effectLst/>
                          <a:latin typeface="Arial Unicode MS" panose="020B0604020202020204" pitchFamily="34" charset="-120"/>
                          <a:ea typeface="Arial Unicode MS" panose="020B0604020202020204" pitchFamily="34" charset="-120"/>
                        </a:rPr>
                        <a:t>ClientIP</a:t>
                      </a: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清單編碼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192919">
                <a:tc>
                  <a:txBody>
                    <a:bodyPr/>
                    <a:lstStyle/>
                    <a:p>
                      <a:pPr algn="l" fontAlgn="ctr"/>
                      <a:r>
                        <a:rPr lang="en-US" sz="1050" b="0" i="0" u="none" strike="noStrike">
                          <a:solidFill>
                            <a:srgbClr val="242424"/>
                          </a:solidFill>
                          <a:effectLst/>
                          <a:latin typeface="Arial Unicode MS" panose="020B0604020202020204" pitchFamily="34" charset="-120"/>
                          <a:ea typeface="Arial Unicode MS" panose="020B0604020202020204" pitchFamily="34" charset="-120"/>
                        </a:rPr>
                        <a:t>CountryCode</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字串</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由 </a:t>
                      </a:r>
                      <a:r>
                        <a:rPr lang="en-US" altLang="zh-TW" sz="1050" b="0" i="0" u="none" strike="noStrike" dirty="0" err="1">
                          <a:solidFill>
                            <a:srgbClr val="242424"/>
                          </a:solidFill>
                          <a:effectLst/>
                          <a:latin typeface="Arial Unicode MS" panose="020B0604020202020204" pitchFamily="34" charset="-120"/>
                          <a:ea typeface="Arial Unicode MS" panose="020B0604020202020204" pitchFamily="34" charset="-120"/>
                        </a:rPr>
                        <a:t>ClientIP</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產生對應的國家代碼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578757">
                <a:tc>
                  <a:txBody>
                    <a:bodyPr/>
                    <a:lstStyle/>
                    <a:p>
                      <a:pPr algn="l" fontAlgn="ctr"/>
                      <a:r>
                        <a:rPr lang="en-US" sz="1050" b="0" i="0" u="none" strike="noStrike">
                          <a:solidFill>
                            <a:srgbClr val="242424"/>
                          </a:solidFill>
                          <a:effectLst/>
                          <a:latin typeface="Arial Unicode MS" panose="020B0604020202020204" pitchFamily="34" charset="-120"/>
                          <a:ea typeface="Arial Unicode MS" panose="020B0604020202020204" pitchFamily="34" charset="-120"/>
                        </a:rPr>
                        <a:t>Method</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ctr" fontAlgn="ctr"/>
                      <a:r>
                        <a:rPr lang="zh-TW" altLang="en-US" sz="1050" b="0" i="0" u="none" strike="noStrike">
                          <a:solidFill>
                            <a:srgbClr val="000000"/>
                          </a:solidFill>
                          <a:effectLst/>
                          <a:latin typeface="Arial Unicode MS" panose="020B0604020202020204" pitchFamily="34" charset="-120"/>
                          <a:ea typeface="Arial Unicode MS" panose="020B0604020202020204" pitchFamily="34" charset="-120"/>
                        </a:rPr>
                        <a:t>字串</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c>
                  <a:txBody>
                    <a:bodyPr/>
                    <a:lstStyle/>
                    <a:p>
                      <a:pPr algn="l" fontAlgn="ct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請求的方法，</a:t>
                      </a: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GET、HEAD、POST、OPTIONS、DELETE、PATCH、PUT，</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共 </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7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種狀態</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EBF1DE"/>
                    </a:solidFill>
                  </a:tcPr>
                </a:tc>
              </a:tr>
              <a:tr h="385838">
                <a:tc>
                  <a:txBody>
                    <a:bodyPr/>
                    <a:lstStyle/>
                    <a:p>
                      <a:pPr algn="l" fontAlgn="ctr"/>
                      <a:r>
                        <a:rPr lang="en-US" sz="1050" b="0" i="0" u="none" strike="noStrike" dirty="0">
                          <a:solidFill>
                            <a:srgbClr val="242424"/>
                          </a:solidFill>
                          <a:effectLst/>
                          <a:latin typeface="Arial Unicode MS" panose="020B0604020202020204" pitchFamily="34" charset="-120"/>
                          <a:ea typeface="Arial Unicode MS" panose="020B0604020202020204" pitchFamily="34" charset="-120"/>
                        </a:rPr>
                        <a:t>Label</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ctr" fontAlgn="ctr"/>
                      <a:r>
                        <a:rPr lang="zh-TW" altLang="en-US" sz="1050" b="0" i="0" u="none" strike="noStrike" dirty="0">
                          <a:solidFill>
                            <a:srgbClr val="000000"/>
                          </a:solidFill>
                          <a:effectLst/>
                          <a:latin typeface="Arial Unicode MS" panose="020B0604020202020204" pitchFamily="34" charset="-120"/>
                          <a:ea typeface="Arial Unicode MS" panose="020B0604020202020204" pitchFamily="34" charset="-120"/>
                        </a:rPr>
                        <a:t>數值</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c>
                  <a:txBody>
                    <a:bodyPr/>
                    <a:lstStyle/>
                    <a:p>
                      <a:pPr algn="l" fontAlgn="ct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人工標記資料分類，分別為 </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1</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2</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3</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4 </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5</a:t>
                      </a:r>
                      <a:r>
                        <a:rPr lang="zh-TW" altLang="en-US" sz="1050" b="0" i="0" u="none" strike="noStrike" dirty="0">
                          <a:solidFill>
                            <a:srgbClr val="242424"/>
                          </a:solidFill>
                          <a:effectLst/>
                          <a:latin typeface="Arial Unicode MS" panose="020B0604020202020204" pitchFamily="34" charset="-120"/>
                          <a:ea typeface="Arial Unicode MS" panose="020B0604020202020204" pitchFamily="34" charset="-120"/>
                        </a:rPr>
                        <a:t>、</a:t>
                      </a:r>
                      <a:r>
                        <a:rPr lang="en-US" altLang="zh-TW" sz="1050" b="0" i="0" u="none" strike="noStrike" dirty="0">
                          <a:solidFill>
                            <a:srgbClr val="242424"/>
                          </a:solidFill>
                          <a:effectLst/>
                          <a:latin typeface="Arial Unicode MS" panose="020B0604020202020204" pitchFamily="34" charset="-120"/>
                          <a:ea typeface="Arial Unicode MS" panose="020B0604020202020204" pitchFamily="34" charset="-120"/>
                        </a:rPr>
                        <a:t>6</a:t>
                      </a:r>
                    </a:p>
                  </a:txBody>
                  <a:tcPr marL="3940" marR="3940" marT="3940" marB="0" anchor="ctr">
                    <a:lnL w="6350" cap="flat" cmpd="sng" algn="ctr">
                      <a:solidFill>
                        <a:srgbClr val="000000"/>
                      </a:solidFill>
                      <a:prstDash val="solid"/>
                      <a:round/>
                      <a:headEnd type="none" w="med" len="med"/>
                      <a:tailEnd type="none" w="med" len="med"/>
                    </a:lnL>
                    <a:lnR w="6350" cap="flat" cmpd="sng" algn="ctr">
                      <a:solidFill>
                        <a:srgbClr val="000000"/>
                      </a:solidFill>
                      <a:prstDash val="solid"/>
                      <a:round/>
                      <a:headEnd type="none" w="med" len="med"/>
                      <a:tailEnd type="none" w="med" len="med"/>
                    </a:lnR>
                    <a:lnT w="6350" cap="flat" cmpd="sng" algn="ctr">
                      <a:solidFill>
                        <a:srgbClr val="000000"/>
                      </a:solidFill>
                      <a:prstDash val="solid"/>
                      <a:round/>
                      <a:headEnd type="none" w="med" len="med"/>
                      <a:tailEnd type="none" w="med" len="med"/>
                    </a:lnT>
                    <a:lnB w="6350" cap="flat" cmpd="sng" algn="ctr">
                      <a:solidFill>
                        <a:srgbClr val="000000"/>
                      </a:solidFill>
                      <a:prstDash val="solid"/>
                      <a:round/>
                      <a:headEnd type="none" w="med" len="med"/>
                      <a:tailEnd type="none" w="med" len="med"/>
                    </a:lnB>
                    <a:solidFill>
                      <a:srgbClr val="FDE9D9"/>
                    </a:solidFill>
                  </a:tcPr>
                </a:tc>
              </a:tr>
            </a:tbl>
          </a:graphicData>
        </a:graphic>
      </p:graphicFrame>
      <p:sp>
        <p:nvSpPr>
          <p:cNvPr id="5" name="Rectangle 3"/>
          <p:cNvSpPr>
            <a:spLocks noChangeArrowheads="1"/>
          </p:cNvSpPr>
          <p:nvPr/>
        </p:nvSpPr>
        <p:spPr bwMode="auto">
          <a:xfrm>
            <a:off x="33556" y="3753810"/>
            <a:ext cx="4368807" cy="938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lvl="0" eaLnBrk="0" fontAlgn="base" hangingPunct="0">
              <a:spcBef>
                <a:spcPct val="0"/>
              </a:spcBef>
              <a:spcAft>
                <a:spcPct val="0"/>
              </a:spcAft>
              <a:buClrTx/>
              <a:buFontTx/>
              <a:buChar char="•"/>
            </a:pPr>
            <a:r>
              <a:rPr kumimoji="0" lang="zh-TW" altLang="zh-TW" sz="1100" b="1"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Information Gain（資訊</a:t>
            </a:r>
            <a:r>
              <a:rPr kumimoji="0" lang="zh-TW" altLang="en-US" sz="1100" b="1"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獲利</a:t>
            </a:r>
            <a:r>
              <a:rPr kumimoji="0" lang="zh-TW" altLang="zh-TW" sz="1100" b="1"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：表示在某特徵下，資料的不確定性（熵）降低了多少</a:t>
            </a:r>
            <a:r>
              <a:rPr kumimoji="0" lang="zh-TW" altLang="en-US"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用來衡量該</a:t>
            </a:r>
            <a:r>
              <a:rPr kumimoji="0" lang="zh-TW" altLang="zh-TW" sz="1100" b="0" i="0" u="none" strike="noStrike" cap="none" normalizeH="0" baseline="0" dirty="0" smtClean="0">
                <a:ln>
                  <a:noFill/>
                </a:ln>
                <a:solidFill>
                  <a:srgbClr val="FF6A6A"/>
                </a:solidFill>
                <a:effectLst/>
                <a:latin typeface="Arial Unicode MS" panose="020B0604020202020204" pitchFamily="34" charset="-120"/>
                <a:ea typeface="Arial Unicode MS" panose="020B0604020202020204" pitchFamily="34" charset="-120"/>
                <a:cs typeface="Arial Unicode MS" panose="020B0604020202020204" pitchFamily="34" charset="-120"/>
              </a:rPr>
              <a:t>特徵對分類的貢獻</a:t>
            </a:r>
            <a:r>
              <a:rPr kumimoji="0" lang="zh-TW" altLang="en-US" sz="1100" b="0" i="0" u="none" strike="noStrike" cap="none" normalizeH="0" baseline="0" dirty="0" smtClean="0">
                <a:ln>
                  <a:noFill/>
                </a:ln>
                <a:solidFill>
                  <a:srgbClr val="FF6A6A"/>
                </a:solidFill>
                <a:effectLst/>
                <a:latin typeface="Arial Unicode MS" panose="020B0604020202020204" pitchFamily="34" charset="-120"/>
                <a:ea typeface="Arial Unicode MS" panose="020B0604020202020204" pitchFamily="34" charset="-120"/>
                <a:cs typeface="Arial Unicode MS" panose="020B0604020202020204" pitchFamily="34" charset="-120"/>
              </a:rPr>
              <a:t> </a:t>
            </a:r>
            <a:r>
              <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endParaRPr kumimoji="0" lang="en-US"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p>
            <a:pPr marL="0" marR="0" lvl="0" indent="0" algn="l" defTabSz="914400" rtl="0" eaLnBrk="0" fontAlgn="base" latinLnBrk="0" hangingPunct="0">
              <a:lnSpc>
                <a:spcPct val="100000"/>
              </a:lnSpc>
              <a:spcBef>
                <a:spcPct val="0"/>
              </a:spcBef>
              <a:spcAft>
                <a:spcPct val="0"/>
              </a:spcAft>
              <a:buClrTx/>
              <a:buSzTx/>
              <a:buFontTx/>
              <a:buChar char="•"/>
              <a:tabLst/>
            </a:pPr>
            <a:endPar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endParaRPr>
          </a:p>
          <a:p>
            <a:pPr lvl="0" eaLnBrk="0" fontAlgn="base" hangingPunct="0">
              <a:spcBef>
                <a:spcPct val="0"/>
              </a:spcBef>
              <a:spcAft>
                <a:spcPct val="0"/>
              </a:spcAft>
              <a:buClrTx/>
              <a:buFontTx/>
              <a:buChar char="•"/>
            </a:pPr>
            <a:r>
              <a:rPr kumimoji="0" lang="zh-TW" altLang="zh-TW" sz="1100" b="1"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Gain Ratio（增益率）</a:t>
            </a:r>
            <a:r>
              <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100" dirty="0" smtClean="0"/>
              <a:t>是</a:t>
            </a:r>
            <a:r>
              <a:rPr lang="zh-TW" altLang="en-US" sz="1100" dirty="0"/>
              <a:t>為了</a:t>
            </a:r>
            <a:r>
              <a:rPr lang="zh-TW" altLang="en-US" sz="1100" dirty="0" smtClean="0">
                <a:solidFill>
                  <a:srgbClr val="FF6A6A"/>
                </a:solidFill>
              </a:rPr>
              <a:t>解決資訊</a:t>
            </a:r>
            <a:r>
              <a:rPr lang="zh-TW" altLang="en-US" sz="1100" dirty="0">
                <a:solidFill>
                  <a:srgbClr val="FF6A6A"/>
                </a:solidFill>
              </a:rPr>
              <a:t>獲利</a:t>
            </a:r>
            <a:r>
              <a:rPr lang="zh-TW" altLang="en-US" sz="1100" dirty="0" smtClean="0">
                <a:solidFill>
                  <a:srgbClr val="FF6A6A"/>
                </a:solidFill>
              </a:rPr>
              <a:t>偏好</a:t>
            </a:r>
            <a:r>
              <a:rPr lang="zh-TW" altLang="en-US" sz="1100" dirty="0">
                <a:solidFill>
                  <a:srgbClr val="FF6A6A"/>
                </a:solidFill>
              </a:rPr>
              <a:t>「類別數多」的特徵</a:t>
            </a:r>
            <a:r>
              <a:rPr lang="zh-TW" altLang="en-US" sz="1100" dirty="0"/>
              <a:t>而設計的改良版本</a:t>
            </a:r>
            <a:r>
              <a:rPr kumimoji="0" lang="zh-TW" altLang="zh-TW" sz="1100" b="0" i="0" u="none" strike="noStrike" cap="none" normalizeH="0" baseline="0" dirty="0" smtClean="0">
                <a:ln>
                  <a:noFill/>
                </a:ln>
                <a:solidFill>
                  <a:schemeClr val="tx1"/>
                </a:solidFill>
                <a:effectLst/>
                <a:latin typeface="Arial Unicode MS" panose="020B0604020202020204" pitchFamily="34" charset="-120"/>
                <a:ea typeface="Arial Unicode MS" panose="020B0604020202020204" pitchFamily="34" charset="-120"/>
                <a:cs typeface="Arial Unicode MS" panose="020B0604020202020204" pitchFamily="34" charset="-120"/>
              </a:rPr>
              <a:t>。</a:t>
            </a:r>
          </a:p>
        </p:txBody>
      </p:sp>
    </p:spTree>
    <p:extLst>
      <p:ext uri="{BB962C8B-B14F-4D97-AF65-F5344CB8AC3E}">
        <p14:creationId xmlns:p14="http://schemas.microsoft.com/office/powerpoint/2010/main" val="1582717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第二階段數據分佈</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47</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61700" y="492463"/>
            <a:ext cx="720000" cy="3345988"/>
          </a:xfrm>
          <a:prstGeom prst="rect">
            <a:avLst/>
          </a:prstGeom>
        </p:spPr>
      </p:pic>
      <p:pic>
        <p:nvPicPr>
          <p:cNvPr id="6" name="圖片 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pic>
        <p:nvPicPr>
          <p:cNvPr id="2" name="圖片 1"/>
          <p:cNvPicPr>
            <a:picLocks noChangeAspect="1"/>
          </p:cNvPicPr>
          <p:nvPr/>
        </p:nvPicPr>
        <p:blipFill>
          <a:blip r:embed="rId6"/>
          <a:stretch>
            <a:fillRect/>
          </a:stretch>
        </p:blipFill>
        <p:spPr>
          <a:xfrm>
            <a:off x="636433" y="1048556"/>
            <a:ext cx="6163809" cy="4036300"/>
          </a:xfrm>
          <a:prstGeom prst="rect">
            <a:avLst/>
          </a:prstGeom>
        </p:spPr>
      </p:pic>
      <p:pic>
        <p:nvPicPr>
          <p:cNvPr id="7" name="圖片 6" descr="圖片 12">
            <a:hlinkClick r:id="rId7" action="ppaction://hlinksldjump"/>
          </p:cNvPr>
          <p:cNvPicPr>
            <a:picLocks noChangeAspect="1"/>
          </p:cNvPicPr>
          <p:nvPr/>
        </p:nvPicPr>
        <p:blipFill>
          <a:blip r:embed="rId8"/>
          <a:stretch>
            <a:fillRect/>
          </a:stretch>
        </p:blipFill>
        <p:spPr>
          <a:xfrm>
            <a:off x="7028126" y="1549034"/>
            <a:ext cx="221759" cy="221759"/>
          </a:xfrm>
          <a:prstGeom prst="rect">
            <a:avLst/>
          </a:prstGeom>
          <a:ln w="12700">
            <a:miter lim="400000"/>
          </a:ln>
        </p:spPr>
      </p:pic>
      <p:sp>
        <p:nvSpPr>
          <p:cNvPr id="4" name="矩形 3"/>
          <p:cNvSpPr/>
          <p:nvPr/>
        </p:nvSpPr>
        <p:spPr>
          <a:xfrm>
            <a:off x="7249885" y="1506024"/>
            <a:ext cx="902811"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回實驗</a:t>
            </a:r>
            <a:r>
              <a:rPr lang="zh-TW" altLang="en-US"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一</a:t>
            </a:r>
            <a:endParaRPr lang="zh-TW" altLang="en-US" dirty="0"/>
          </a:p>
        </p:txBody>
      </p:sp>
      <p:pic>
        <p:nvPicPr>
          <p:cNvPr id="9" name="圖片 8" descr="圖片 12">
            <a:hlinkClick r:id="rId9" action="ppaction://hlinksldjump"/>
          </p:cNvPr>
          <p:cNvPicPr>
            <a:picLocks noChangeAspect="1"/>
          </p:cNvPicPr>
          <p:nvPr/>
        </p:nvPicPr>
        <p:blipFill>
          <a:blip r:embed="rId8"/>
          <a:stretch>
            <a:fillRect/>
          </a:stretch>
        </p:blipFill>
        <p:spPr>
          <a:xfrm>
            <a:off x="7028126" y="1906061"/>
            <a:ext cx="221759" cy="221759"/>
          </a:xfrm>
          <a:prstGeom prst="rect">
            <a:avLst/>
          </a:prstGeom>
          <a:ln w="12700">
            <a:miter lim="400000"/>
          </a:ln>
        </p:spPr>
      </p:pic>
      <p:sp>
        <p:nvSpPr>
          <p:cNvPr id="10" name="矩形 9"/>
          <p:cNvSpPr/>
          <p:nvPr/>
        </p:nvSpPr>
        <p:spPr>
          <a:xfrm>
            <a:off x="7249885" y="1863051"/>
            <a:ext cx="902811"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回實驗二</a:t>
            </a:r>
            <a:endParaRPr lang="zh-TW" altLang="en-US" dirty="0"/>
          </a:p>
        </p:txBody>
      </p:sp>
      <p:pic>
        <p:nvPicPr>
          <p:cNvPr id="11" name="圖片 10" descr="圖片 12">
            <a:hlinkClick r:id="rId10" action="ppaction://hlinksldjump"/>
          </p:cNvPr>
          <p:cNvPicPr>
            <a:picLocks noChangeAspect="1"/>
          </p:cNvPicPr>
          <p:nvPr/>
        </p:nvPicPr>
        <p:blipFill>
          <a:blip r:embed="rId8"/>
          <a:stretch>
            <a:fillRect/>
          </a:stretch>
        </p:blipFill>
        <p:spPr>
          <a:xfrm>
            <a:off x="7028126" y="2277602"/>
            <a:ext cx="221759" cy="221759"/>
          </a:xfrm>
          <a:prstGeom prst="rect">
            <a:avLst/>
          </a:prstGeom>
          <a:ln w="12700">
            <a:miter lim="400000"/>
          </a:ln>
        </p:spPr>
      </p:pic>
      <p:sp>
        <p:nvSpPr>
          <p:cNvPr id="12" name="矩形 11"/>
          <p:cNvSpPr/>
          <p:nvPr/>
        </p:nvSpPr>
        <p:spPr>
          <a:xfrm>
            <a:off x="7249885" y="2234592"/>
            <a:ext cx="902811" cy="307777"/>
          </a:xfrm>
          <a:prstGeom prst="rect">
            <a:avLst/>
          </a:prstGeom>
        </p:spPr>
        <p:txBody>
          <a:bodyPr wrap="none">
            <a:spAutoFit/>
          </a:bodyPr>
          <a:lstStyle/>
          <a:p>
            <a:r>
              <a:rPr lang="zh-TW" altLang="en-US"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回實驗三</a:t>
            </a:r>
            <a:endParaRPr lang="zh-TW" altLang="en-US" dirty="0"/>
          </a:p>
        </p:txBody>
      </p:sp>
    </p:spTree>
    <p:extLst>
      <p:ext uri="{BB962C8B-B14F-4D97-AF65-F5344CB8AC3E}">
        <p14:creationId xmlns:p14="http://schemas.microsoft.com/office/powerpoint/2010/main" val="1102000924"/>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赤池資訊量</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準則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AIC</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48</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mc:AlternateContent xmlns:mc="http://schemas.openxmlformats.org/markup-compatibility/2006" xmlns:a14="http://schemas.microsoft.com/office/drawing/2010/main">
        <mc:Choice Requires="a14">
          <p:sp>
            <p:nvSpPr>
              <p:cNvPr id="11" name="Google Shape;237;p16"/>
              <p:cNvSpPr txBox="1">
                <a:spLocks noGrp="1"/>
              </p:cNvSpPr>
              <p:nvPr>
                <p:ph type="body" idx="1"/>
              </p:nvPr>
            </p:nvSpPr>
            <p:spPr>
              <a:xfrm>
                <a:off x="103128" y="1442224"/>
                <a:ext cx="8282272" cy="3194276"/>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赤池資訊量準則（</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Akaike Information Criterion, AIC</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）是由</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Akaike, </a:t>
                </a:r>
                <a:r>
                  <a:rPr lang="en-US" altLang="zh-TW" sz="1400" dirty="0" err="1"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Hirotsugu</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所</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提出，目的為防止過擬合，較小的</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AIC</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值表示模型在預測能力和複雜度之間取得了最佳平衡，其公式</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如下</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endParaRPr lang="en-US" altLang="zh-TW" sz="1400" dirty="0" smtClean="0">
                  <a:latin typeface="Cambria Math" panose="02040503050406030204" pitchFamily="18" charset="0"/>
                </a:endParaRPr>
              </a:p>
              <a:p>
                <a:pPr marL="76200" indent="0">
                  <a:lnSpc>
                    <a:spcPct val="150000"/>
                  </a:lnSpc>
                  <a:buClr>
                    <a:schemeClr val="accent1"/>
                  </a:buClr>
                  <a:buSzPct val="100000"/>
                  <a:buNone/>
                </a:pPr>
                <a14:m>
                  <m:oMathPara xmlns:m="http://schemas.openxmlformats.org/officeDocument/2006/math">
                    <m:oMathParaPr>
                      <m:jc m:val="centerGroup"/>
                    </m:oMathParaPr>
                    <m:oMath xmlns:m="http://schemas.openxmlformats.org/officeDocument/2006/math">
                      <m:r>
                        <a:rPr lang="en-US" altLang="zh-TW" sz="1400" kern="100">
                          <a:latin typeface="Cambria Math" panose="02040503050406030204" pitchFamily="18" charset="0"/>
                        </a:rPr>
                        <m:t>𝑨𝑰𝑪</m:t>
                      </m:r>
                      <m:r>
                        <a:rPr lang="en-US" altLang="zh-TW" sz="1400" kern="100">
                          <a:latin typeface="Cambria Math" panose="02040503050406030204" pitchFamily="18" charset="0"/>
                        </a:rPr>
                        <m:t>=−2</m:t>
                      </m:r>
                      <m:func>
                        <m:funcPr>
                          <m:ctrlPr>
                            <a:rPr lang="zh-TW" altLang="zh-TW" sz="1400" i="1" kern="100">
                              <a:latin typeface="Cambria Math" panose="02040503050406030204" pitchFamily="18" charset="0"/>
                            </a:rPr>
                          </m:ctrlPr>
                        </m:funcPr>
                        <m:fName>
                          <m:r>
                            <a:rPr lang="en-US" altLang="zh-TW" sz="1400" kern="100">
                              <a:latin typeface="Cambria Math" panose="02040503050406030204" pitchFamily="18" charset="0"/>
                            </a:rPr>
                            <m:t>𝑙𝑜𝑔</m:t>
                          </m:r>
                        </m:fName>
                        <m:e>
                          <m:d>
                            <m:dPr>
                              <m:ctrlPr>
                                <a:rPr lang="zh-TW" altLang="zh-TW" sz="1400" i="1" kern="100">
                                  <a:latin typeface="Cambria Math" panose="02040503050406030204" pitchFamily="18" charset="0"/>
                                </a:rPr>
                              </m:ctrlPr>
                            </m:dPr>
                            <m:e>
                              <m:r>
                                <a:rPr lang="en-US" altLang="zh-TW" sz="1400" kern="100">
                                  <a:latin typeface="Cambria Math" panose="02040503050406030204" pitchFamily="18" charset="0"/>
                                </a:rPr>
                                <m:t>𝐿</m:t>
                              </m:r>
                            </m:e>
                          </m:d>
                        </m:e>
                      </m:func>
                      <m:r>
                        <a:rPr lang="en-US" altLang="zh-TW" sz="1400" kern="100">
                          <a:latin typeface="Cambria Math" panose="02040503050406030204" pitchFamily="18" charset="0"/>
                        </a:rPr>
                        <m:t>+2</m:t>
                      </m:r>
                      <m:r>
                        <a:rPr lang="en-US" altLang="zh-TW" sz="1400" kern="100">
                          <a:latin typeface="Cambria Math" panose="02040503050406030204" pitchFamily="18" charset="0"/>
                        </a:rPr>
                        <m:t>𝑘</m:t>
                      </m:r>
                      <m:r>
                        <a:rPr lang="en-US" altLang="zh-TW" sz="1400" kern="100">
                          <a:latin typeface="Cambria Math" panose="02040503050406030204" pitchFamily="18" charset="0"/>
                        </a:rPr>
                        <m:t> </m:t>
                      </m:r>
                      <m:r>
                        <a:rPr lang="zh-TW" altLang="zh-TW" sz="1400" kern="100">
                          <a:latin typeface="Cambria Math" panose="02040503050406030204" pitchFamily="18" charset="0"/>
                        </a:rPr>
                        <m:t>，其中</m:t>
                      </m:r>
                      <m:r>
                        <a:rPr lang="zh-TW" altLang="zh-TW" sz="1400" kern="100">
                          <a:latin typeface="Cambria Math" panose="02040503050406030204" pitchFamily="18" charset="0"/>
                        </a:rPr>
                        <m:t> </m:t>
                      </m:r>
                      <m:r>
                        <a:rPr lang="en-US" altLang="zh-TW" sz="1400" kern="100">
                          <a:latin typeface="Cambria Math" panose="02040503050406030204" pitchFamily="18" charset="0"/>
                        </a:rPr>
                        <m:t>𝐿</m:t>
                      </m:r>
                      <m:r>
                        <a:rPr lang="zh-TW" altLang="zh-TW" sz="1400" kern="100">
                          <a:latin typeface="Cambria Math" panose="02040503050406030204" pitchFamily="18" charset="0"/>
                        </a:rPr>
                        <m:t>：</m:t>
                      </m:r>
                      <m:r>
                        <m:rPr>
                          <m:sty m:val="p"/>
                        </m:rPr>
                        <a:rPr lang="en-US" altLang="zh-TW" sz="1400" kern="100">
                          <a:latin typeface="Cambria Math" panose="02040503050406030204" pitchFamily="18" charset="0"/>
                        </a:rPr>
                        <m:t>max</m:t>
                      </m:r>
                      <m:r>
                        <a:rPr lang="en-US" altLang="zh-TW" sz="1400" kern="100">
                          <a:latin typeface="Cambria Math" panose="02040503050406030204" pitchFamily="18" charset="0"/>
                        </a:rPr>
                        <m:t>  </m:t>
                      </m:r>
                      <m:r>
                        <m:rPr>
                          <m:sty m:val="p"/>
                        </m:rPr>
                        <a:rPr lang="en-US" altLang="zh-TW" sz="1400" kern="100">
                          <a:latin typeface="Cambria Math" panose="02040503050406030204" pitchFamily="18" charset="0"/>
                        </a:rPr>
                        <m:t>likelihood</m:t>
                      </m:r>
                      <m:r>
                        <a:rPr lang="zh-TW" altLang="zh-TW" sz="1400" kern="100">
                          <a:latin typeface="Cambria Math" panose="02040503050406030204" pitchFamily="18" charset="0"/>
                        </a:rPr>
                        <m:t>，</m:t>
                      </m:r>
                      <m:r>
                        <a:rPr lang="zh-TW" altLang="zh-TW" sz="1400" kern="100">
                          <a:latin typeface="Cambria Math" panose="02040503050406030204" pitchFamily="18" charset="0"/>
                        </a:rPr>
                        <m:t> </m:t>
                      </m:r>
                      <m:r>
                        <a:rPr lang="en-US" altLang="zh-TW" sz="1400" kern="100">
                          <a:latin typeface="Cambria Math" panose="02040503050406030204" pitchFamily="18" charset="0"/>
                        </a:rPr>
                        <m:t>𝑘</m:t>
                      </m:r>
                      <m:r>
                        <a:rPr lang="zh-TW" altLang="zh-TW" sz="1400" kern="100">
                          <a:latin typeface="Cambria Math" panose="02040503050406030204" pitchFamily="18" charset="0"/>
                        </a:rPr>
                        <m:t>：參數數量</m:t>
                      </m:r>
                    </m:oMath>
                  </m:oMathPara>
                </a14:m>
                <a:endParaRPr lang="zh-TW" altLang="zh-TW" sz="1400" kern="100" dirty="0">
                  <a:latin typeface="Times New Roman" panose="02020603050405020304" pitchFamily="18" charset="0"/>
                  <a:ea typeface="標楷體" panose="03000509000000000000" pitchFamily="65" charset="-120"/>
                  <a:cs typeface="Times New Roman" panose="02020603050405020304" pitchFamily="18" charset="0"/>
                </a:endParaRPr>
              </a:p>
              <a:p>
                <a:pPr marL="76200" indent="0">
                  <a:lnSpc>
                    <a:spcPct val="150000"/>
                  </a:lnSpc>
                  <a:buClr>
                    <a:schemeClr val="accent1"/>
                  </a:buClr>
                  <a:buSzPct val="100000"/>
                  <a:buNone/>
                </a:pPr>
                <a:endParaRPr lang="en-US" altLang="zh-TW" sz="1400" dirty="0" smtClean="0">
                  <a:latin typeface="Cambria Math" panose="02040503050406030204" pitchFamily="18" charset="0"/>
                </a:endParaRPr>
              </a:p>
            </p:txBody>
          </p:sp>
        </mc:Choice>
        <mc:Fallback xmlns="">
          <p:sp>
            <p:nvSpPr>
              <p:cNvPr id="11" name="Google Shape;237;p16"/>
              <p:cNvSpPr txBox="1">
                <a:spLocks noGrp="1" noRot="1" noChangeAspect="1" noMove="1" noResize="1" noEditPoints="1" noAdjustHandles="1" noChangeArrowheads="1" noChangeShapeType="1" noTextEdit="1"/>
              </p:cNvSpPr>
              <p:nvPr>
                <p:ph type="body" idx="1"/>
              </p:nvPr>
            </p:nvSpPr>
            <p:spPr>
              <a:xfrm>
                <a:off x="103128" y="1442224"/>
                <a:ext cx="8282272" cy="3194276"/>
              </a:xfrm>
              <a:prstGeom prst="rect">
                <a:avLst/>
              </a:prstGeom>
              <a:blipFill rotWithShape="0">
                <a:blip r:embed="rId4"/>
                <a:stretch>
                  <a:fillRect/>
                </a:stretch>
              </a:blipFill>
            </p:spPr>
            <p:txBody>
              <a:bodyPr/>
              <a:lstStyle/>
              <a:p>
                <a:r>
                  <a:rPr lang="zh-TW" altLang="en-US">
                    <a:noFill/>
                  </a:rPr>
                  <a:t> </a:t>
                </a:r>
              </a:p>
            </p:txBody>
          </p:sp>
        </mc:Fallback>
      </mc:AlternateContent>
      <p:pic>
        <p:nvPicPr>
          <p:cNvPr id="16" name="圖片 15">
            <a:hlinkClick r:id="rId5" action="ppaction://hlinksldjump"/>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spTree>
    <p:extLst>
      <p:ext uri="{BB962C8B-B14F-4D97-AF65-F5344CB8AC3E}">
        <p14:creationId xmlns:p14="http://schemas.microsoft.com/office/powerpoint/2010/main" val="1006474607"/>
      </p:ext>
    </p:extLst>
  </p:cSld>
  <p:clrMapOvr>
    <a:masterClrMapping/>
  </p:clrMapOvr>
  <p:transition>
    <p:fade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Hard Voting &amp; Soft Voting</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49</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sp>
        <p:nvSpPr>
          <p:cNvPr id="11" name="Google Shape;237;p16"/>
          <p:cNvSpPr txBox="1">
            <a:spLocks noGrp="1"/>
          </p:cNvSpPr>
          <p:nvPr>
            <p:ph type="body" idx="1"/>
          </p:nvPr>
        </p:nvSpPr>
        <p:spPr>
          <a:xfrm>
            <a:off x="103128" y="1442224"/>
            <a:ext cx="8282272" cy="2206667"/>
          </a:xfrm>
          <a:prstGeom prst="rect">
            <a:avLst/>
          </a:prstGeom>
        </p:spPr>
        <p:txBody>
          <a:bodyPr spcFirstLastPara="1" wrap="square" lIns="91425" tIns="91425" rIns="91425" bIns="91425" anchor="ctr" anchorCtr="0">
            <a:noAutofit/>
          </a:bodyPr>
          <a:lstStyle/>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硬投票（</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Hard Voting</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硬</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投票選擇多數票預測的類別作為最終的預測結果</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軟投票（</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Soft Voting</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軟</a:t>
            </a:r>
            <a:r>
              <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投票計算所有模型對每個類別的平均概率，然後選擇平均概率最高的類別作為最終的預測結果</a:t>
            </a:r>
            <a:r>
              <a:rPr lang="zh-TW" altLang="en-US" sz="14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400" dirty="0" smtClean="0">
              <a:latin typeface="Cambria Math" panose="02040503050406030204" pitchFamily="18" charset="0"/>
            </a:endParaRPr>
          </a:p>
        </p:txBody>
      </p:sp>
      <p:pic>
        <p:nvPicPr>
          <p:cNvPr id="16" name="圖片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pic>
        <p:nvPicPr>
          <p:cNvPr id="1026" name="Picture 2" descr="http://image109.360doc.com/DownloadImg/2020/07/0715/194816158_1_202007070319396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721635" y="1442224"/>
            <a:ext cx="3170079" cy="145267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image109.360doc.com/DownloadImg/2020/07/0715/194816158_2_2020070703193939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98576" y="3648891"/>
            <a:ext cx="3766824" cy="13327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78531673"/>
      </p:ext>
    </p:extLst>
  </p:cSld>
  <p:clrMapOvr>
    <a:masterClrMapping/>
  </p:clrMapOvr>
  <p:transition>
    <p:fade thruBlk="1"/>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研究目的</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5</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8" name="Google Shape;237;p16"/>
          <p:cNvSpPr txBox="1">
            <a:spLocks noGrp="1"/>
          </p:cNvSpPr>
          <p:nvPr>
            <p:ph type="body" idx="1"/>
          </p:nvPr>
        </p:nvSpPr>
        <p:spPr>
          <a:xfrm>
            <a:off x="387007" y="1327350"/>
            <a:ext cx="7666424" cy="3485281"/>
          </a:xfrm>
          <a:prstGeom prst="rect">
            <a:avLst/>
          </a:prstGeom>
        </p:spPr>
        <p:txBody>
          <a:bodyPr spcFirstLastPara="1" wrap="square" lIns="91425" tIns="91425" rIns="91425" bIns="91425" anchor="ctr" anchorCtr="0">
            <a:noAutofit/>
          </a:bodyPr>
          <a:lstStyle/>
          <a:p>
            <a:pPr marL="76200" indent="0">
              <a:lnSpc>
                <a:spcPct val="150000"/>
              </a:lnSpc>
              <a:buNone/>
            </a:pPr>
            <a:r>
              <a:rPr lang="zh-TW" altLang="en-US" sz="18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目的</a:t>
            </a:r>
            <a:endParaRPr lang="en-US" altLang="zh-TW" sz="18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Clr>
                <a:schemeClr val="accent1"/>
              </a:buClr>
              <a:buSzPct val="100000"/>
              <a:buNone/>
            </a:pP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透過</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本研究</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三</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個階段的設計，建立一套</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實用可落地的</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流量</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監控系</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統</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使中小企業</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即使在</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缺乏</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資安</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團隊</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的情況下，也能</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自主建立防護系統</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，提升網站安全性</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marL="76200" indent="0">
              <a:lnSpc>
                <a:spcPct val="150000"/>
              </a:lnSpc>
              <a:buNone/>
            </a:pPr>
            <a:r>
              <a:rPr lang="zh-TW" altLang="en-US" sz="18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目標 </a:t>
            </a:r>
            <a:endParaRPr lang="en-US" altLang="zh-TW" sz="18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強化風</a:t>
            </a: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險</a:t>
            </a: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識別</a:t>
            </a: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能力</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：聚焦於 </a:t>
            </a:r>
            <a:r>
              <a:rPr lang="en-US" altLang="zh-TW"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API</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、靜態檔案請求與爬蟲行為的分類與判斷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提早</a:t>
            </a:r>
            <a:r>
              <a:rPr lang="zh-TW" altLang="en-US" sz="16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發現攻擊徵兆</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：提升對潛在異常流量的預警能力 </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6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降低實施門檻</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：打造一套低成本、易落地的資安解決方案，協助中小企業自建安全防線。</a:t>
            </a:r>
          </a:p>
        </p:txBody>
      </p:sp>
      <p:pic>
        <p:nvPicPr>
          <p:cNvPr id="2050" name="Picture 2" descr="Focus Generic Flat icon | Freepik"/>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33708" y="2787990"/>
            <a:ext cx="307400" cy="30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2828821"/>
      </p:ext>
    </p:extLst>
  </p:cSld>
  <p:clrMapOvr>
    <a:masterClrMapping/>
  </p:clrMapOvr>
  <p:transition>
    <p:fade thruBlk="1"/>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資料集特色</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50</a:t>
            </a:fld>
            <a:endParaRPr>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pic>
        <p:nvPicPr>
          <p:cNvPr id="16" name="圖片 15">
            <a:hlinkClick r:id="rId4" action="ppaction://hlinksldjump"/>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37583" y="492463"/>
            <a:ext cx="498850" cy="498850"/>
          </a:xfrm>
          <a:prstGeom prst="rect">
            <a:avLst/>
          </a:prstGeom>
        </p:spPr>
      </p:pic>
      <p:pic>
        <p:nvPicPr>
          <p:cNvPr id="4" name="圖片 3"/>
          <p:cNvPicPr>
            <a:picLocks noChangeAspect="1"/>
          </p:cNvPicPr>
          <p:nvPr/>
        </p:nvPicPr>
        <p:blipFill>
          <a:blip r:embed="rId6"/>
          <a:stretch>
            <a:fillRect/>
          </a:stretch>
        </p:blipFill>
        <p:spPr>
          <a:xfrm>
            <a:off x="232612" y="2936889"/>
            <a:ext cx="4271068" cy="1803123"/>
          </a:xfrm>
          <a:prstGeom prst="rect">
            <a:avLst/>
          </a:prstGeom>
        </p:spPr>
      </p:pic>
      <p:pic>
        <p:nvPicPr>
          <p:cNvPr id="5" name="圖片 4"/>
          <p:cNvPicPr>
            <a:picLocks noChangeAspect="1"/>
          </p:cNvPicPr>
          <p:nvPr/>
        </p:nvPicPr>
        <p:blipFill>
          <a:blip r:embed="rId7"/>
          <a:stretch>
            <a:fillRect/>
          </a:stretch>
        </p:blipFill>
        <p:spPr>
          <a:xfrm>
            <a:off x="4831150" y="2735885"/>
            <a:ext cx="3755960" cy="2216215"/>
          </a:xfrm>
          <a:prstGeom prst="rect">
            <a:avLst/>
          </a:prstGeom>
        </p:spPr>
      </p:pic>
      <p:sp>
        <p:nvSpPr>
          <p:cNvPr id="7" name="矩形 6"/>
          <p:cNvSpPr/>
          <p:nvPr/>
        </p:nvSpPr>
        <p:spPr>
          <a:xfrm>
            <a:off x="250531" y="1441841"/>
            <a:ext cx="8134869" cy="1384995"/>
          </a:xfrm>
          <a:prstGeom prst="rect">
            <a:avLst/>
          </a:prstGeom>
        </p:spPr>
        <p:txBody>
          <a:bodyPr wrap="square">
            <a:spAutoFit/>
          </a:bodyPr>
          <a:lstStyle/>
          <a:p>
            <a:pPr>
              <a:lnSpc>
                <a:spcPct val="150000"/>
              </a:lnSpc>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該網站在</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Google</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搜尋結果中位列第一頁第二位，僅次於政府</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教育</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機構網站，其具有高流量與一定的用戶基礎，也因這種</a:t>
            </a:r>
            <a:r>
              <a:rPr lang="zh-TW" altLang="en-US"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高曝光度使其成為爬蟲、駭客攻擊等異常流量的目標</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，與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EC</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網站或企業網站類似的資安風險情境，</a:t>
            </a:r>
            <a:r>
              <a:rPr lang="zh-TW" altLang="en-US"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但其運營規模更符合中小企業的特徵，符合本研究主要目標群</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資源受限環境下的異常偵測方案</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a:t>
            </a:r>
            <a:endPar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Tree>
    <p:extLst>
      <p:ext uri="{BB962C8B-B14F-4D97-AF65-F5344CB8AC3E}">
        <p14:creationId xmlns:p14="http://schemas.microsoft.com/office/powerpoint/2010/main" val="1366759537"/>
      </p:ext>
    </p:extLst>
  </p:cSld>
  <p:clrMapOvr>
    <a:masterClrMapping/>
  </p:clrMapOvr>
  <p:transition>
    <p:fade thruBlk="1"/>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14"/>
          <p:cNvSpPr txBox="1">
            <a:spLocks noGrp="1"/>
          </p:cNvSpPr>
          <p:nvPr>
            <p:ph type="ctrTitle"/>
          </p:nvPr>
        </p:nvSpPr>
        <p:spPr>
          <a:xfrm>
            <a:off x="463525" y="2871148"/>
            <a:ext cx="4094400" cy="1159800"/>
          </a:xfrm>
          <a:prstGeom prst="rect">
            <a:avLst/>
          </a:prstGeom>
        </p:spPr>
        <p:txBody>
          <a:bodyPr spcFirstLastPara="1" wrap="square" lIns="91425" tIns="91425" rIns="91425" bIns="91425" anchor="b" anchorCtr="0">
            <a:noAutofit/>
          </a:bodyPr>
          <a:lstStyle/>
          <a:p>
            <a:pPr marL="0" lvl="0" indent="0" rtl="0">
              <a:spcBef>
                <a:spcPts val="0"/>
              </a:spcBef>
              <a:spcAft>
                <a:spcPts val="0"/>
              </a:spcAft>
              <a:buNone/>
            </a:pP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文獻</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探討</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23" name="Google Shape;223;p14"/>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6</a:t>
            </a:fld>
            <a:endParaRPr dirty="0">
              <a:latin typeface="+mj-lt"/>
            </a:endParaRPr>
          </a:p>
        </p:txBody>
      </p:sp>
      <p:sp>
        <p:nvSpPr>
          <p:cNvPr id="224" name="Google Shape;224;p14"/>
          <p:cNvSpPr txBox="1"/>
          <p:nvPr/>
        </p:nvSpPr>
        <p:spPr>
          <a:xfrm>
            <a:off x="463525" y="0"/>
            <a:ext cx="2181600" cy="3136200"/>
          </a:xfrm>
          <a:prstGeom prst="rect">
            <a:avLst/>
          </a:prstGeom>
          <a:noFill/>
          <a:ln>
            <a:noFill/>
          </a:ln>
        </p:spPr>
        <p:txBody>
          <a:bodyPr spcFirstLastPara="1" wrap="square" lIns="91425" tIns="91425" rIns="91425" bIns="91425" anchor="b" anchorCtr="0">
            <a:noAutofit/>
          </a:bodyPr>
          <a:lstStyle/>
          <a:p>
            <a:pPr marL="0" lvl="0" indent="0">
              <a:spcBef>
                <a:spcPts val="0"/>
              </a:spcBef>
              <a:spcAft>
                <a:spcPts val="0"/>
              </a:spcAft>
              <a:buNone/>
            </a:pPr>
            <a:r>
              <a:rPr lang="en" sz="12000" b="1" dirty="0" smtClean="0">
                <a:solidFill>
                  <a:srgbClr val="3F5378"/>
                </a:solidFill>
                <a:latin typeface="+mj-lt"/>
                <a:ea typeface="Roboto Condensed"/>
                <a:cs typeface="Roboto Condensed"/>
                <a:sym typeface="Roboto Condensed"/>
              </a:rPr>
              <a:t>2</a:t>
            </a:r>
            <a:endParaRPr sz="3000" b="1" dirty="0">
              <a:solidFill>
                <a:srgbClr val="3F5378"/>
              </a:solidFill>
              <a:latin typeface="+mj-lt"/>
              <a:ea typeface="Roboto Condensed"/>
              <a:cs typeface="Roboto Condensed"/>
              <a:sym typeface="Roboto Condensed"/>
            </a:endParaRPr>
          </a:p>
        </p:txBody>
      </p:sp>
      <p:pic>
        <p:nvPicPr>
          <p:cNvPr id="6" name="Picture 5" descr="A close up of a logo&#10;&#10;Description generated with very high confidence">
            <a:extLst>
              <a:ext uri="{FF2B5EF4-FFF2-40B4-BE49-F238E27FC236}">
                <a16:creationId xmlns="" xmlns:a16="http://schemas.microsoft.com/office/drawing/2014/main" id="{B6DC5ECA-80DA-4B05-93C7-F4C4079AFD84}"/>
              </a:ext>
            </a:extLst>
          </p:cNvPr>
          <p:cNvPicPr>
            <a:picLocks noChangeAspect="1"/>
          </p:cNvPicPr>
          <p:nvPr/>
        </p:nvPicPr>
        <p:blipFill rotWithShape="1">
          <a:blip r:embed="rId3"/>
          <a:srcRect l="26456" t="39839" r="26857" b="40296"/>
          <a:stretch/>
        </p:blipFill>
        <p:spPr>
          <a:xfrm>
            <a:off x="0" y="82328"/>
            <a:ext cx="2709576" cy="815075"/>
          </a:xfrm>
          <a:prstGeom prst="rect">
            <a:avLst/>
          </a:prstGeom>
        </p:spPr>
      </p:pic>
    </p:spTree>
    <p:extLst>
      <p:ext uri="{BB962C8B-B14F-4D97-AF65-F5344CB8AC3E}">
        <p14:creationId xmlns:p14="http://schemas.microsoft.com/office/powerpoint/2010/main" val="363475099"/>
      </p:ext>
    </p:extLst>
  </p:cSld>
  <p:clrMapOvr>
    <a:masterClrMapping/>
  </p:clrMapOvr>
  <p:transition>
    <p:fade thruBlk="1"/>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文獻探討</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機器學習</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第一階段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日誌分類</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sz="1800"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7</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8" name="Google Shape;237;p16"/>
          <p:cNvSpPr txBox="1">
            <a:spLocks noGrp="1"/>
          </p:cNvSpPr>
          <p:nvPr>
            <p:ph type="body" idx="1"/>
          </p:nvPr>
        </p:nvSpPr>
        <p:spPr>
          <a:xfrm>
            <a:off x="387007" y="1409850"/>
            <a:ext cx="7666424" cy="3485281"/>
          </a:xfrm>
          <a:prstGeom prst="rect">
            <a:avLst/>
          </a:prstGeom>
        </p:spPr>
        <p:txBody>
          <a:bodyPr spcFirstLastPara="1" wrap="square" lIns="91425" tIns="91425" rIns="91425" bIns="91425" anchor="ctr" anchorCtr="0">
            <a:noAutofit/>
          </a:bodyPr>
          <a:lstStyle/>
          <a:p>
            <a:pPr marL="76200" indent="0">
              <a:lnSpc>
                <a:spcPct val="150000"/>
              </a:lnSpc>
              <a:buNone/>
            </a:pP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由於</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日誌資料可</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人工</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標記產生類別標</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籤</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，特</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別</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適合</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使用監督式</a:t>
            </a:r>
            <a:r>
              <a:rPr lang="zh-TW" altLang="en-US" sz="1600" dirty="0" smtClean="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學習</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進行分類，</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機器學習亦具備良好的計算效率與可</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解釋</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性，目前也廣泛</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應用</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於日誌</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處理</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endParaRPr lang="zh-TW" altLang="en-US" sz="8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決策</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樹（</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Decision Tree</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特徵</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分裂的樹狀結構，具備清晰決策</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流程</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適用</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於入侵偵測與具規則性的分類</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任務</a:t>
            </a:r>
            <a:endPar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隨機森林（</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Random Forest</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集成</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多棵決策樹，採隨機抽樣與特徵</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選擇</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有效</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降低過擬合、提升泛化</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能力</a:t>
            </a:r>
            <a:endPar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 </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近鄰演算法（</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KNN</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基於</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距離的分類方法，利用鄰近樣本標籤進行</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預測</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操作</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簡單、適合異常偵測與分類場景</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9" name="圖片 8" descr="C:\Users\lawrence_shen\Desktop\研究主題流程圖.png"/>
          <p:cNvPicPr/>
          <p:nvPr/>
        </p:nvPicPr>
        <p:blipFill>
          <a:blip r:embed="rId4">
            <a:extLst>
              <a:ext uri="{28A0092B-C50C-407E-A947-70E740481C1C}">
                <a14:useLocalDpi xmlns:a14="http://schemas.microsoft.com/office/drawing/2010/main" val="0"/>
              </a:ext>
            </a:extLst>
          </a:blip>
          <a:srcRect/>
          <a:stretch>
            <a:fillRect/>
          </a:stretch>
        </p:blipFill>
        <p:spPr bwMode="auto">
          <a:xfrm>
            <a:off x="4083862" y="2219973"/>
            <a:ext cx="1991037" cy="1159105"/>
          </a:xfrm>
          <a:prstGeom prst="rect">
            <a:avLst/>
          </a:prstGeom>
          <a:noFill/>
          <a:ln>
            <a:noFill/>
          </a:ln>
        </p:spPr>
      </p:pic>
      <p:pic>
        <p:nvPicPr>
          <p:cNvPr id="10" name="圖片 9" descr="C:\Users\lawrence_shen\Desktop\研究主題流程圖.png"/>
          <p:cNvPicPr/>
          <p:nvPr/>
        </p:nvPicPr>
        <p:blipFill>
          <a:blip r:embed="rId5">
            <a:extLst>
              <a:ext uri="{28A0092B-C50C-407E-A947-70E740481C1C}">
                <a14:useLocalDpi xmlns:a14="http://schemas.microsoft.com/office/drawing/2010/main" val="0"/>
              </a:ext>
            </a:extLst>
          </a:blip>
          <a:srcRect/>
          <a:stretch>
            <a:fillRect/>
          </a:stretch>
        </p:blipFill>
        <p:spPr bwMode="auto">
          <a:xfrm>
            <a:off x="6306675" y="2105156"/>
            <a:ext cx="1671317" cy="1354915"/>
          </a:xfrm>
          <a:prstGeom prst="rect">
            <a:avLst/>
          </a:prstGeom>
          <a:noFill/>
          <a:ln>
            <a:noFill/>
          </a:ln>
        </p:spPr>
      </p:pic>
      <p:pic>
        <p:nvPicPr>
          <p:cNvPr id="11" name="圖片 10" descr="C:\Users\lawrence_shen\Desktop\研究主題流程圖.jpg"/>
          <p:cNvPicPr/>
          <p:nvPr/>
        </p:nvPicPr>
        <p:blipFill>
          <a:blip r:embed="rId6">
            <a:extLst>
              <a:ext uri="{28A0092B-C50C-407E-A947-70E740481C1C}">
                <a14:useLocalDpi xmlns:a14="http://schemas.microsoft.com/office/drawing/2010/main" val="0"/>
              </a:ext>
            </a:extLst>
          </a:blip>
          <a:srcRect/>
          <a:stretch>
            <a:fillRect/>
          </a:stretch>
        </p:blipFill>
        <p:spPr bwMode="auto">
          <a:xfrm>
            <a:off x="4848060" y="3630153"/>
            <a:ext cx="2054716" cy="1435060"/>
          </a:xfrm>
          <a:prstGeom prst="rect">
            <a:avLst/>
          </a:prstGeom>
          <a:noFill/>
          <a:ln>
            <a:noFill/>
          </a:ln>
        </p:spPr>
      </p:pic>
      <p:pic>
        <p:nvPicPr>
          <p:cNvPr id="12" name="Picture 2" descr="书记本电脑读研究- 下载免费图标"/>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4296" y="2014286"/>
            <a:ext cx="302341" cy="3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85993896"/>
      </p:ext>
    </p:extLst>
  </p:cSld>
  <p:clrMapOvr>
    <a:masterClrMapping/>
  </p:clrMapOvr>
  <p:transition>
    <p:fade thruBlk="1"/>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4" y="392575"/>
            <a:ext cx="6234225"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文獻探討</a:t>
            </a:r>
            <a:r>
              <a:rPr lang="en-US" altLang="zh-TW" dirty="0">
                <a:latin typeface="Arial Unicode MS" panose="020B0604020202020204" pitchFamily="34" charset="-120"/>
                <a:ea typeface="Arial Unicode MS" panose="020B0604020202020204" pitchFamily="34" charset="-120"/>
                <a:cs typeface="Arial Unicode MS" panose="020B0604020202020204" pitchFamily="34" charset="-120"/>
              </a:rPr>
              <a:t> </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深度</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學習與統計</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方法</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第二階段 </a:t>
            </a:r>
            <a:r>
              <a:rPr lang="en-US" altLang="zh-TW" sz="1800"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800" dirty="0" smtClean="0">
                <a:latin typeface="Arial Unicode MS" panose="020B0604020202020204" pitchFamily="34" charset="-120"/>
                <a:ea typeface="Arial Unicode MS" panose="020B0604020202020204" pitchFamily="34" charset="-120"/>
                <a:cs typeface="Arial Unicode MS" panose="020B0604020202020204" pitchFamily="34" charset="-120"/>
              </a:rPr>
              <a:t>流量預測</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8</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8" name="Google Shape;237;p16"/>
          <p:cNvSpPr txBox="1">
            <a:spLocks noGrp="1"/>
          </p:cNvSpPr>
          <p:nvPr>
            <p:ph type="body" idx="1"/>
          </p:nvPr>
        </p:nvSpPr>
        <p:spPr>
          <a:xfrm>
            <a:off x="387007" y="1327347"/>
            <a:ext cx="7666424" cy="3485281"/>
          </a:xfrm>
          <a:prstGeom prst="rect">
            <a:avLst/>
          </a:prstGeom>
        </p:spPr>
        <p:txBody>
          <a:bodyPr spcFirstLastPara="1" wrap="square" lIns="91425" tIns="91425" rIns="91425" bIns="91425" anchor="ctr" anchorCtr="0">
            <a:noAutofit/>
          </a:bodyPr>
          <a:lstStyle/>
          <a:p>
            <a:pPr marL="76200" indent="0">
              <a:lnSpc>
                <a:spcPct val="150000"/>
              </a:lnSpc>
              <a:buNone/>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網站</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流量</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屬於</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典型的時間序列數據</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因此可透過捕捉長</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短</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期</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依賴與局部</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特徵來進行預測，本</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研究</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比較</a:t>
            </a:r>
            <a:r>
              <a:rPr lang="zh-TW" altLang="en-US" sz="16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深度</a:t>
            </a:r>
            <a:r>
              <a:rPr lang="zh-TW" altLang="en-US" sz="16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學習</a:t>
            </a:r>
            <a:r>
              <a:rPr lang="zh-TW" altLang="en-US" sz="16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模型</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與 </a:t>
            </a:r>
            <a:r>
              <a:rPr lang="zh-TW" altLang="en-US" sz="16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統計模型</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在</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流量預測</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任務的表現差異。</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endParaRPr lang="zh-TW" altLang="en-US" sz="8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長短期記憶網路（</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Long Short-Term Memory, LSTM</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捕捉</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長期</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依賴，擅長</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處理 </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時間序列</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預測</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任務</a:t>
            </a:r>
            <a:endPar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雙向長短期記憶（</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Bidirectional Long Short-Term Memory, </a:t>
            </a:r>
            <a:r>
              <a:rPr lang="en-US" altLang="zh-TW" sz="1400" b="1" dirty="0" err="1">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BiLSTM</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正向＋反向序列</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輸入的學習特</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性</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提升</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上下文理解能力</a:t>
            </a:r>
            <a:endPar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一維卷積神經網絡（</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1D Convolutional Neural Network, 1D CNN</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透過卷積核</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提取 </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局部</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特徵</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，對於異常模式的辨識尤其有優勢</a:t>
            </a:r>
            <a:endParaRPr lang="zh-TW" altLang="en-US" sz="11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自回歸整合移動平均模型（</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Autoregressive Integrated Moving Average, ARIMA</a:t>
            </a: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1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傳統時間序列</a:t>
            </a:r>
            <a:r>
              <a:rPr lang="zh-TW" altLang="en-US" sz="11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方法，結合</a:t>
            </a:r>
            <a:r>
              <a:rPr lang="zh-TW" altLang="en-US" sz="11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自回歸、差分、與移動</a:t>
            </a:r>
            <a:r>
              <a:rPr lang="zh-TW" altLang="en-US" sz="11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平均，適合</a:t>
            </a:r>
            <a:r>
              <a:rPr lang="zh-TW" altLang="en-US" sz="11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建</a:t>
            </a:r>
            <a:r>
              <a:rPr lang="zh-TW" altLang="en-US" sz="11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 </a:t>
            </a:r>
            <a:r>
              <a:rPr lang="zh-TW" altLang="en-US" sz="11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平穩</a:t>
            </a:r>
            <a:r>
              <a:rPr lang="zh-TW" altLang="en-US" sz="11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11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時間序列</a:t>
            </a:r>
            <a:r>
              <a:rPr lang="zh-TW" altLang="en-US" sz="11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endParaRPr lang="en-US" altLang="zh-TW" sz="11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2" name="圖片 11" descr="LSTM 神經網路。"/>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241472" y="2141540"/>
            <a:ext cx="1403044" cy="512153"/>
          </a:xfrm>
          <a:prstGeom prst="rect">
            <a:avLst/>
          </a:prstGeom>
          <a:noFill/>
          <a:ln>
            <a:noFill/>
          </a:ln>
        </p:spPr>
      </p:pic>
      <p:pic>
        <p:nvPicPr>
          <p:cNvPr id="18" name="圖片 17" descr="https://production-media.paperswithcode.com/methods/Screen_Shot_2020-05-25_at_8.54.27_PM.png"/>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525776" y="2715780"/>
            <a:ext cx="1369093" cy="708414"/>
          </a:xfrm>
          <a:prstGeom prst="rect">
            <a:avLst/>
          </a:prstGeom>
          <a:noFill/>
          <a:ln>
            <a:noFill/>
          </a:ln>
        </p:spPr>
      </p:pic>
      <p:pic>
        <p:nvPicPr>
          <p:cNvPr id="19" name="圖片 18"/>
          <p:cNvPicPr/>
          <p:nvPr/>
        </p:nvPicPr>
        <p:blipFill>
          <a:blip r:embed="rId6"/>
          <a:stretch>
            <a:fillRect/>
          </a:stretch>
        </p:blipFill>
        <p:spPr>
          <a:xfrm>
            <a:off x="6306675" y="3658285"/>
            <a:ext cx="1080321" cy="634119"/>
          </a:xfrm>
          <a:prstGeom prst="rect">
            <a:avLst/>
          </a:prstGeom>
        </p:spPr>
      </p:pic>
      <p:pic>
        <p:nvPicPr>
          <p:cNvPr id="2" name="圖片 1"/>
          <p:cNvPicPr>
            <a:picLocks noChangeAspect="1"/>
          </p:cNvPicPr>
          <p:nvPr/>
        </p:nvPicPr>
        <p:blipFill>
          <a:blip r:embed="rId7"/>
          <a:stretch>
            <a:fillRect/>
          </a:stretch>
        </p:blipFill>
        <p:spPr>
          <a:xfrm>
            <a:off x="6229337" y="4655943"/>
            <a:ext cx="1824094" cy="390776"/>
          </a:xfrm>
          <a:prstGeom prst="rect">
            <a:avLst/>
          </a:prstGeom>
        </p:spPr>
      </p:pic>
      <p:pic>
        <p:nvPicPr>
          <p:cNvPr id="16" name="Picture 2" descr="Focus Generic Flat icon | Freepik"/>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5514356" y="690009"/>
            <a:ext cx="179903" cy="179903"/>
          </a:xfrm>
          <a:prstGeom prst="rect">
            <a:avLst/>
          </a:prstGeom>
          <a:noFill/>
          <a:extLst>
            <a:ext uri="{909E8E84-426E-40DD-AFC4-6F175D3DCCD1}">
              <a14:hiddenFill xmlns:a14="http://schemas.microsoft.com/office/drawing/2010/main">
                <a:solidFill>
                  <a:srgbClr val="FFFFFF"/>
                </a:solidFill>
              </a14:hiddenFill>
            </a:ext>
          </a:extLst>
        </p:spPr>
      </p:pic>
      <p:sp>
        <p:nvSpPr>
          <p:cNvPr id="17" name="五角星形 16"/>
          <p:cNvSpPr/>
          <p:nvPr/>
        </p:nvSpPr>
        <p:spPr>
          <a:xfrm>
            <a:off x="4051285" y="2715781"/>
            <a:ext cx="115079" cy="109922"/>
          </a:xfrm>
          <a:prstGeom prst="star5">
            <a:avLst/>
          </a:prstGeom>
          <a:solidFill>
            <a:srgbClr val="7030A0"/>
          </a:solidFill>
          <a:ln>
            <a:solidFill>
              <a:srgbClr val="7030A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Tree>
    <p:extLst>
      <p:ext uri="{BB962C8B-B14F-4D97-AF65-F5344CB8AC3E}">
        <p14:creationId xmlns:p14="http://schemas.microsoft.com/office/powerpoint/2010/main" val="3520537678"/>
      </p:ext>
    </p:extLst>
  </p:cSld>
  <p:clrMapOvr>
    <a:masterClrMapping/>
  </p:clrMapOvr>
  <p:transition>
    <p:fade thruBlk="1"/>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16"/>
          <p:cNvSpPr txBox="1">
            <a:spLocks noGrp="1"/>
          </p:cNvSpPr>
          <p:nvPr>
            <p:ph type="title"/>
          </p:nvPr>
        </p:nvSpPr>
        <p:spPr>
          <a:xfrm>
            <a:off x="814275" y="392575"/>
            <a:ext cx="5492400" cy="766200"/>
          </a:xfrm>
          <a:prstGeom prst="rect">
            <a:avLst/>
          </a:prstGeom>
        </p:spPr>
        <p:txBody>
          <a:bodyPr spcFirstLastPara="1" wrap="square" lIns="91425" tIns="91425" rIns="91425" bIns="91425" anchor="ctr" anchorCtr="0">
            <a:noAutofit/>
          </a:bodyPr>
          <a:lstStyle/>
          <a:p>
            <a:pPr lvl="0"/>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文獻探討</a:t>
            </a:r>
            <a:r>
              <a:rPr lang="en-US" altLang="zh-TW"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smtClean="0">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dirty="0">
                <a:latin typeface="Arial Unicode MS" panose="020B0604020202020204" pitchFamily="34" charset="-120"/>
                <a:ea typeface="Arial Unicode MS" panose="020B0604020202020204" pitchFamily="34" charset="-120"/>
                <a:cs typeface="Arial Unicode MS" panose="020B0604020202020204" pitchFamily="34" charset="-120"/>
              </a:rPr>
              <a:t>訊號分解技術</a:t>
            </a:r>
            <a:endParaRPr dirty="0">
              <a:latin typeface="Arial Unicode MS" panose="020B0604020202020204" pitchFamily="34" charset="-120"/>
              <a:ea typeface="Arial Unicode MS" panose="020B0604020202020204" pitchFamily="34" charset="-120"/>
              <a:cs typeface="Arial Unicode MS" panose="020B0604020202020204" pitchFamily="34" charset="-120"/>
            </a:endParaRPr>
          </a:p>
        </p:txBody>
      </p:sp>
      <p:sp>
        <p:nvSpPr>
          <p:cNvPr id="238" name="Google Shape;238;p16"/>
          <p:cNvSpPr txBox="1">
            <a:spLocks noGrp="1"/>
          </p:cNvSpPr>
          <p:nvPr>
            <p:ph type="sldNum" idx="12"/>
          </p:nvPr>
        </p:nvSpPr>
        <p:spPr>
          <a:xfrm>
            <a:off x="7618000" y="4636500"/>
            <a:ext cx="1487400" cy="315600"/>
          </a:xfrm>
          <a:prstGeom prst="rect">
            <a:avLst/>
          </a:prstGeom>
        </p:spPr>
        <p:txBody>
          <a:bodyPr spcFirstLastPara="1" wrap="square" lIns="91425" tIns="91425" rIns="91425" bIns="91425" anchor="ctr" anchorCtr="0">
            <a:noAutofit/>
          </a:bodyPr>
          <a:lstStyle/>
          <a:p>
            <a:pPr marL="0" lvl="0" indent="0">
              <a:spcBef>
                <a:spcPts val="0"/>
              </a:spcBef>
              <a:spcAft>
                <a:spcPts val="0"/>
              </a:spcAft>
              <a:buNone/>
            </a:pPr>
            <a:fld id="{00000000-1234-1234-1234-123412341234}" type="slidenum">
              <a:rPr lang="en">
                <a:latin typeface="+mj-lt"/>
              </a:rPr>
              <a:t>9</a:t>
            </a:fld>
            <a:endParaRPr dirty="0">
              <a:latin typeface="+mj-lt"/>
            </a:endParaRPr>
          </a:p>
        </p:txBody>
      </p:sp>
      <p:pic>
        <p:nvPicPr>
          <p:cNvPr id="3" name="Picture 2" descr="A close up of a logo&#10;&#10;Description generated with very high confidence">
            <a:extLst>
              <a:ext uri="{FF2B5EF4-FFF2-40B4-BE49-F238E27FC236}">
                <a16:creationId xmlns="" xmlns:a16="http://schemas.microsoft.com/office/drawing/2014/main" id="{D3A1D5E2-2387-42A5-914A-79496454D5AF}"/>
              </a:ext>
            </a:extLst>
          </p:cNvPr>
          <p:cNvPicPr>
            <a:picLocks noChangeAspect="1"/>
          </p:cNvPicPr>
          <p:nvPr/>
        </p:nvPicPr>
        <p:blipFill rotWithShape="1">
          <a:blip r:embed="rId3"/>
          <a:srcRect l="43770" t="17549" r="45847" b="14203"/>
          <a:stretch/>
        </p:blipFill>
        <p:spPr>
          <a:xfrm>
            <a:off x="8385400" y="492463"/>
            <a:ext cx="720000" cy="3345988"/>
          </a:xfrm>
          <a:prstGeom prst="rect">
            <a:avLst/>
          </a:prstGeom>
        </p:spPr>
      </p:pic>
      <p:grpSp>
        <p:nvGrpSpPr>
          <p:cNvPr id="13" name="Google Shape;697;p37">
            <a:extLst>
              <a:ext uri="{FF2B5EF4-FFF2-40B4-BE49-F238E27FC236}">
                <a16:creationId xmlns="" xmlns:a16="http://schemas.microsoft.com/office/drawing/2014/main" id="{12C370EB-A15B-44FD-8F1D-E8248034A720}"/>
              </a:ext>
            </a:extLst>
          </p:cNvPr>
          <p:cNvGrpSpPr/>
          <p:nvPr/>
        </p:nvGrpSpPr>
        <p:grpSpPr>
          <a:xfrm>
            <a:off x="254861" y="629922"/>
            <a:ext cx="392063" cy="291505"/>
            <a:chOff x="5247525" y="3007275"/>
            <a:chExt cx="517575" cy="384825"/>
          </a:xfrm>
        </p:grpSpPr>
        <p:sp>
          <p:nvSpPr>
            <p:cNvPr id="14" name="Google Shape;698;p37">
              <a:extLst>
                <a:ext uri="{FF2B5EF4-FFF2-40B4-BE49-F238E27FC236}">
                  <a16:creationId xmlns="" xmlns:a16="http://schemas.microsoft.com/office/drawing/2014/main" id="{5E599579-808A-4F4C-91F7-ECC71C5EA08A}"/>
                </a:ext>
              </a:extLst>
            </p:cNvPr>
            <p:cNvSpPr/>
            <p:nvPr/>
          </p:nvSpPr>
          <p:spPr>
            <a:xfrm>
              <a:off x="5247525" y="3007275"/>
              <a:ext cx="348900" cy="348900"/>
            </a:xfrm>
            <a:custGeom>
              <a:avLst/>
              <a:gdLst/>
              <a:ahLst/>
              <a:cxnLst/>
              <a:rect l="l" t="t" r="r" b="b"/>
              <a:pathLst>
                <a:path w="13956" h="13956" fill="none" extrusionOk="0">
                  <a:moveTo>
                    <a:pt x="13323" y="5772"/>
                  </a:moveTo>
                  <a:lnTo>
                    <a:pt x="11861" y="5626"/>
                  </a:lnTo>
                  <a:lnTo>
                    <a:pt x="11861" y="5626"/>
                  </a:lnTo>
                  <a:lnTo>
                    <a:pt x="11788" y="5334"/>
                  </a:lnTo>
                  <a:lnTo>
                    <a:pt x="11667" y="5042"/>
                  </a:lnTo>
                  <a:lnTo>
                    <a:pt x="11545" y="4750"/>
                  </a:lnTo>
                  <a:lnTo>
                    <a:pt x="11399" y="4482"/>
                  </a:lnTo>
                  <a:lnTo>
                    <a:pt x="12300" y="3337"/>
                  </a:lnTo>
                  <a:lnTo>
                    <a:pt x="12300" y="3337"/>
                  </a:lnTo>
                  <a:lnTo>
                    <a:pt x="12373" y="3240"/>
                  </a:lnTo>
                  <a:lnTo>
                    <a:pt x="12422" y="3118"/>
                  </a:lnTo>
                  <a:lnTo>
                    <a:pt x="12446" y="2996"/>
                  </a:lnTo>
                  <a:lnTo>
                    <a:pt x="12446" y="2850"/>
                  </a:lnTo>
                  <a:lnTo>
                    <a:pt x="12422" y="2728"/>
                  </a:lnTo>
                  <a:lnTo>
                    <a:pt x="12397" y="2606"/>
                  </a:lnTo>
                  <a:lnTo>
                    <a:pt x="12324" y="2485"/>
                  </a:lnTo>
                  <a:lnTo>
                    <a:pt x="12251" y="2387"/>
                  </a:lnTo>
                  <a:lnTo>
                    <a:pt x="11569" y="1705"/>
                  </a:lnTo>
                  <a:lnTo>
                    <a:pt x="11569" y="1705"/>
                  </a:lnTo>
                  <a:lnTo>
                    <a:pt x="11472" y="1632"/>
                  </a:lnTo>
                  <a:lnTo>
                    <a:pt x="11350" y="1559"/>
                  </a:lnTo>
                  <a:lnTo>
                    <a:pt x="11228" y="1510"/>
                  </a:lnTo>
                  <a:lnTo>
                    <a:pt x="11106" y="1510"/>
                  </a:lnTo>
                  <a:lnTo>
                    <a:pt x="10960" y="1510"/>
                  </a:lnTo>
                  <a:lnTo>
                    <a:pt x="10838" y="1535"/>
                  </a:lnTo>
                  <a:lnTo>
                    <a:pt x="10717" y="1583"/>
                  </a:lnTo>
                  <a:lnTo>
                    <a:pt x="10619" y="1656"/>
                  </a:lnTo>
                  <a:lnTo>
                    <a:pt x="9475" y="2558"/>
                  </a:lnTo>
                  <a:lnTo>
                    <a:pt x="9475" y="2558"/>
                  </a:lnTo>
                  <a:lnTo>
                    <a:pt x="9207" y="2411"/>
                  </a:lnTo>
                  <a:lnTo>
                    <a:pt x="8914" y="2290"/>
                  </a:lnTo>
                  <a:lnTo>
                    <a:pt x="8622" y="2168"/>
                  </a:lnTo>
                  <a:lnTo>
                    <a:pt x="8330" y="2070"/>
                  </a:lnTo>
                  <a:lnTo>
                    <a:pt x="8159" y="634"/>
                  </a:lnTo>
                  <a:lnTo>
                    <a:pt x="8159" y="634"/>
                  </a:lnTo>
                  <a:lnTo>
                    <a:pt x="8135" y="512"/>
                  </a:lnTo>
                  <a:lnTo>
                    <a:pt x="8086" y="390"/>
                  </a:lnTo>
                  <a:lnTo>
                    <a:pt x="8013" y="293"/>
                  </a:lnTo>
                  <a:lnTo>
                    <a:pt x="7940" y="195"/>
                  </a:lnTo>
                  <a:lnTo>
                    <a:pt x="7818" y="122"/>
                  </a:lnTo>
                  <a:lnTo>
                    <a:pt x="7721" y="49"/>
                  </a:lnTo>
                  <a:lnTo>
                    <a:pt x="7575" y="25"/>
                  </a:lnTo>
                  <a:lnTo>
                    <a:pt x="7453" y="0"/>
                  </a:lnTo>
                  <a:lnTo>
                    <a:pt x="6479" y="0"/>
                  </a:lnTo>
                  <a:lnTo>
                    <a:pt x="6479" y="0"/>
                  </a:lnTo>
                  <a:lnTo>
                    <a:pt x="6357" y="25"/>
                  </a:lnTo>
                  <a:lnTo>
                    <a:pt x="6235" y="49"/>
                  </a:lnTo>
                  <a:lnTo>
                    <a:pt x="6114" y="122"/>
                  </a:lnTo>
                  <a:lnTo>
                    <a:pt x="6016" y="195"/>
                  </a:lnTo>
                  <a:lnTo>
                    <a:pt x="5919" y="293"/>
                  </a:lnTo>
                  <a:lnTo>
                    <a:pt x="5846" y="390"/>
                  </a:lnTo>
                  <a:lnTo>
                    <a:pt x="5797" y="512"/>
                  </a:lnTo>
                  <a:lnTo>
                    <a:pt x="5773" y="634"/>
                  </a:lnTo>
                  <a:lnTo>
                    <a:pt x="5602" y="2070"/>
                  </a:lnTo>
                  <a:lnTo>
                    <a:pt x="5602" y="2070"/>
                  </a:lnTo>
                  <a:lnTo>
                    <a:pt x="5310" y="2168"/>
                  </a:lnTo>
                  <a:lnTo>
                    <a:pt x="5018" y="2290"/>
                  </a:lnTo>
                  <a:lnTo>
                    <a:pt x="4750" y="2411"/>
                  </a:lnTo>
                  <a:lnTo>
                    <a:pt x="4482" y="2558"/>
                  </a:lnTo>
                  <a:lnTo>
                    <a:pt x="3337" y="1656"/>
                  </a:lnTo>
                  <a:lnTo>
                    <a:pt x="3337" y="1656"/>
                  </a:lnTo>
                  <a:lnTo>
                    <a:pt x="3215" y="1583"/>
                  </a:lnTo>
                  <a:lnTo>
                    <a:pt x="3094" y="1535"/>
                  </a:lnTo>
                  <a:lnTo>
                    <a:pt x="2972" y="1510"/>
                  </a:lnTo>
                  <a:lnTo>
                    <a:pt x="2850" y="1510"/>
                  </a:lnTo>
                  <a:lnTo>
                    <a:pt x="2728" y="1510"/>
                  </a:lnTo>
                  <a:lnTo>
                    <a:pt x="2582" y="1559"/>
                  </a:lnTo>
                  <a:lnTo>
                    <a:pt x="2485" y="1632"/>
                  </a:lnTo>
                  <a:lnTo>
                    <a:pt x="2387" y="1705"/>
                  </a:lnTo>
                  <a:lnTo>
                    <a:pt x="1705" y="2387"/>
                  </a:lnTo>
                  <a:lnTo>
                    <a:pt x="1705" y="2387"/>
                  </a:lnTo>
                  <a:lnTo>
                    <a:pt x="1608" y="2485"/>
                  </a:lnTo>
                  <a:lnTo>
                    <a:pt x="1559" y="2606"/>
                  </a:lnTo>
                  <a:lnTo>
                    <a:pt x="1511" y="2728"/>
                  </a:lnTo>
                  <a:lnTo>
                    <a:pt x="1486" y="2850"/>
                  </a:lnTo>
                  <a:lnTo>
                    <a:pt x="1486" y="2996"/>
                  </a:lnTo>
                  <a:lnTo>
                    <a:pt x="1511" y="3118"/>
                  </a:lnTo>
                  <a:lnTo>
                    <a:pt x="1559" y="3240"/>
                  </a:lnTo>
                  <a:lnTo>
                    <a:pt x="1632" y="3337"/>
                  </a:lnTo>
                  <a:lnTo>
                    <a:pt x="2533" y="4482"/>
                  </a:lnTo>
                  <a:lnTo>
                    <a:pt x="2533" y="4482"/>
                  </a:lnTo>
                  <a:lnTo>
                    <a:pt x="2387" y="4750"/>
                  </a:lnTo>
                  <a:lnTo>
                    <a:pt x="2266" y="5042"/>
                  </a:lnTo>
                  <a:lnTo>
                    <a:pt x="2168" y="5334"/>
                  </a:lnTo>
                  <a:lnTo>
                    <a:pt x="2071" y="5626"/>
                  </a:lnTo>
                  <a:lnTo>
                    <a:pt x="634" y="5772"/>
                  </a:lnTo>
                  <a:lnTo>
                    <a:pt x="634" y="5772"/>
                  </a:lnTo>
                  <a:lnTo>
                    <a:pt x="512" y="5821"/>
                  </a:lnTo>
                  <a:lnTo>
                    <a:pt x="390" y="5870"/>
                  </a:lnTo>
                  <a:lnTo>
                    <a:pt x="268" y="5943"/>
                  </a:lnTo>
                  <a:lnTo>
                    <a:pt x="171" y="6016"/>
                  </a:lnTo>
                  <a:lnTo>
                    <a:pt x="98" y="6138"/>
                  </a:lnTo>
                  <a:lnTo>
                    <a:pt x="49" y="6235"/>
                  </a:lnTo>
                  <a:lnTo>
                    <a:pt x="1" y="6381"/>
                  </a:lnTo>
                  <a:lnTo>
                    <a:pt x="1" y="6503"/>
                  </a:lnTo>
                  <a:lnTo>
                    <a:pt x="1" y="7453"/>
                  </a:lnTo>
                  <a:lnTo>
                    <a:pt x="1" y="7453"/>
                  </a:lnTo>
                  <a:lnTo>
                    <a:pt x="1" y="7599"/>
                  </a:lnTo>
                  <a:lnTo>
                    <a:pt x="49" y="7721"/>
                  </a:lnTo>
                  <a:lnTo>
                    <a:pt x="98" y="7843"/>
                  </a:lnTo>
                  <a:lnTo>
                    <a:pt x="171" y="7940"/>
                  </a:lnTo>
                  <a:lnTo>
                    <a:pt x="268" y="8037"/>
                  </a:lnTo>
                  <a:lnTo>
                    <a:pt x="390" y="8111"/>
                  </a:lnTo>
                  <a:lnTo>
                    <a:pt x="512" y="8159"/>
                  </a:lnTo>
                  <a:lnTo>
                    <a:pt x="634" y="8184"/>
                  </a:lnTo>
                  <a:lnTo>
                    <a:pt x="2071" y="8354"/>
                  </a:lnTo>
                  <a:lnTo>
                    <a:pt x="2071" y="8354"/>
                  </a:lnTo>
                  <a:lnTo>
                    <a:pt x="2168" y="8646"/>
                  </a:lnTo>
                  <a:lnTo>
                    <a:pt x="2266" y="8914"/>
                  </a:lnTo>
                  <a:lnTo>
                    <a:pt x="2387" y="9206"/>
                  </a:lnTo>
                  <a:lnTo>
                    <a:pt x="2533" y="9474"/>
                  </a:lnTo>
                  <a:lnTo>
                    <a:pt x="1632" y="10619"/>
                  </a:lnTo>
                  <a:lnTo>
                    <a:pt x="1632" y="10619"/>
                  </a:lnTo>
                  <a:lnTo>
                    <a:pt x="1559" y="10741"/>
                  </a:lnTo>
                  <a:lnTo>
                    <a:pt x="1511" y="10863"/>
                  </a:lnTo>
                  <a:lnTo>
                    <a:pt x="1486" y="10984"/>
                  </a:lnTo>
                  <a:lnTo>
                    <a:pt x="1486" y="11106"/>
                  </a:lnTo>
                  <a:lnTo>
                    <a:pt x="1511" y="11228"/>
                  </a:lnTo>
                  <a:lnTo>
                    <a:pt x="1559" y="11350"/>
                  </a:lnTo>
                  <a:lnTo>
                    <a:pt x="1608" y="11472"/>
                  </a:lnTo>
                  <a:lnTo>
                    <a:pt x="1705" y="11569"/>
                  </a:lnTo>
                  <a:lnTo>
                    <a:pt x="2387" y="12251"/>
                  </a:lnTo>
                  <a:lnTo>
                    <a:pt x="2387" y="12251"/>
                  </a:lnTo>
                  <a:lnTo>
                    <a:pt x="2485" y="12348"/>
                  </a:lnTo>
                  <a:lnTo>
                    <a:pt x="2582" y="12397"/>
                  </a:lnTo>
                  <a:lnTo>
                    <a:pt x="2728" y="12446"/>
                  </a:lnTo>
                  <a:lnTo>
                    <a:pt x="2850" y="12470"/>
                  </a:lnTo>
                  <a:lnTo>
                    <a:pt x="2972" y="12470"/>
                  </a:lnTo>
                  <a:lnTo>
                    <a:pt x="3094" y="12421"/>
                  </a:lnTo>
                  <a:lnTo>
                    <a:pt x="3215" y="12373"/>
                  </a:lnTo>
                  <a:lnTo>
                    <a:pt x="3337" y="12324"/>
                  </a:lnTo>
                  <a:lnTo>
                    <a:pt x="4482" y="11423"/>
                  </a:lnTo>
                  <a:lnTo>
                    <a:pt x="4482" y="11423"/>
                  </a:lnTo>
                  <a:lnTo>
                    <a:pt x="4750" y="11545"/>
                  </a:lnTo>
                  <a:lnTo>
                    <a:pt x="5018" y="11691"/>
                  </a:lnTo>
                  <a:lnTo>
                    <a:pt x="5310" y="11788"/>
                  </a:lnTo>
                  <a:lnTo>
                    <a:pt x="5602" y="11886"/>
                  </a:lnTo>
                  <a:lnTo>
                    <a:pt x="5773" y="13322"/>
                  </a:lnTo>
                  <a:lnTo>
                    <a:pt x="5773" y="13322"/>
                  </a:lnTo>
                  <a:lnTo>
                    <a:pt x="5797" y="13444"/>
                  </a:lnTo>
                  <a:lnTo>
                    <a:pt x="5846" y="13566"/>
                  </a:lnTo>
                  <a:lnTo>
                    <a:pt x="5919" y="13688"/>
                  </a:lnTo>
                  <a:lnTo>
                    <a:pt x="6016" y="13785"/>
                  </a:lnTo>
                  <a:lnTo>
                    <a:pt x="6114" y="13858"/>
                  </a:lnTo>
                  <a:lnTo>
                    <a:pt x="6235" y="13907"/>
                  </a:lnTo>
                  <a:lnTo>
                    <a:pt x="6357" y="13956"/>
                  </a:lnTo>
                  <a:lnTo>
                    <a:pt x="6479" y="13956"/>
                  </a:lnTo>
                  <a:lnTo>
                    <a:pt x="7453" y="13956"/>
                  </a:lnTo>
                  <a:lnTo>
                    <a:pt x="7453" y="13956"/>
                  </a:lnTo>
                  <a:lnTo>
                    <a:pt x="7575" y="13956"/>
                  </a:lnTo>
                  <a:lnTo>
                    <a:pt x="7721" y="13907"/>
                  </a:lnTo>
                  <a:lnTo>
                    <a:pt x="7818" y="13858"/>
                  </a:lnTo>
                  <a:lnTo>
                    <a:pt x="7940" y="13785"/>
                  </a:lnTo>
                  <a:lnTo>
                    <a:pt x="8013" y="13688"/>
                  </a:lnTo>
                  <a:lnTo>
                    <a:pt x="8086" y="13566"/>
                  </a:lnTo>
                  <a:lnTo>
                    <a:pt x="8135" y="13444"/>
                  </a:lnTo>
                  <a:lnTo>
                    <a:pt x="8159" y="13322"/>
                  </a:lnTo>
                  <a:lnTo>
                    <a:pt x="8330" y="11886"/>
                  </a:lnTo>
                  <a:lnTo>
                    <a:pt x="8330" y="11886"/>
                  </a:lnTo>
                  <a:lnTo>
                    <a:pt x="8622" y="11788"/>
                  </a:lnTo>
                  <a:lnTo>
                    <a:pt x="8914" y="11691"/>
                  </a:lnTo>
                  <a:lnTo>
                    <a:pt x="9207" y="11545"/>
                  </a:lnTo>
                  <a:lnTo>
                    <a:pt x="9475" y="11423"/>
                  </a:lnTo>
                  <a:lnTo>
                    <a:pt x="10619" y="12324"/>
                  </a:lnTo>
                  <a:lnTo>
                    <a:pt x="10619" y="12324"/>
                  </a:lnTo>
                  <a:lnTo>
                    <a:pt x="10717" y="12373"/>
                  </a:lnTo>
                  <a:lnTo>
                    <a:pt x="10838" y="12421"/>
                  </a:lnTo>
                  <a:lnTo>
                    <a:pt x="10960" y="12470"/>
                  </a:lnTo>
                  <a:lnTo>
                    <a:pt x="11106" y="12470"/>
                  </a:lnTo>
                  <a:lnTo>
                    <a:pt x="11228" y="12446"/>
                  </a:lnTo>
                  <a:lnTo>
                    <a:pt x="11350" y="12397"/>
                  </a:lnTo>
                  <a:lnTo>
                    <a:pt x="11472" y="12348"/>
                  </a:lnTo>
                  <a:lnTo>
                    <a:pt x="11569" y="12251"/>
                  </a:lnTo>
                  <a:lnTo>
                    <a:pt x="12251" y="11569"/>
                  </a:lnTo>
                  <a:lnTo>
                    <a:pt x="12251" y="11569"/>
                  </a:lnTo>
                  <a:lnTo>
                    <a:pt x="12324" y="11472"/>
                  </a:lnTo>
                  <a:lnTo>
                    <a:pt x="12397" y="11350"/>
                  </a:lnTo>
                  <a:lnTo>
                    <a:pt x="12422" y="11228"/>
                  </a:lnTo>
                  <a:lnTo>
                    <a:pt x="12446" y="11106"/>
                  </a:lnTo>
                  <a:lnTo>
                    <a:pt x="12446" y="10984"/>
                  </a:lnTo>
                  <a:lnTo>
                    <a:pt x="12422" y="10863"/>
                  </a:lnTo>
                  <a:lnTo>
                    <a:pt x="12373" y="10741"/>
                  </a:lnTo>
                  <a:lnTo>
                    <a:pt x="12300" y="10619"/>
                  </a:lnTo>
                  <a:lnTo>
                    <a:pt x="11399" y="9474"/>
                  </a:lnTo>
                  <a:lnTo>
                    <a:pt x="11399" y="9474"/>
                  </a:lnTo>
                  <a:lnTo>
                    <a:pt x="11545" y="9206"/>
                  </a:lnTo>
                  <a:lnTo>
                    <a:pt x="11667" y="8914"/>
                  </a:lnTo>
                  <a:lnTo>
                    <a:pt x="11788" y="8646"/>
                  </a:lnTo>
                  <a:lnTo>
                    <a:pt x="11861" y="8354"/>
                  </a:lnTo>
                  <a:lnTo>
                    <a:pt x="13323" y="8184"/>
                  </a:lnTo>
                  <a:lnTo>
                    <a:pt x="13323" y="8184"/>
                  </a:lnTo>
                  <a:lnTo>
                    <a:pt x="13444" y="8159"/>
                  </a:lnTo>
                  <a:lnTo>
                    <a:pt x="13566" y="8111"/>
                  </a:lnTo>
                  <a:lnTo>
                    <a:pt x="13664" y="8037"/>
                  </a:lnTo>
                  <a:lnTo>
                    <a:pt x="13761" y="7940"/>
                  </a:lnTo>
                  <a:lnTo>
                    <a:pt x="13834" y="7843"/>
                  </a:lnTo>
                  <a:lnTo>
                    <a:pt x="13907" y="7721"/>
                  </a:lnTo>
                  <a:lnTo>
                    <a:pt x="13932" y="7599"/>
                  </a:lnTo>
                  <a:lnTo>
                    <a:pt x="13956" y="7453"/>
                  </a:lnTo>
                  <a:lnTo>
                    <a:pt x="13956" y="6503"/>
                  </a:lnTo>
                  <a:lnTo>
                    <a:pt x="13956" y="6503"/>
                  </a:lnTo>
                  <a:lnTo>
                    <a:pt x="13932" y="6381"/>
                  </a:lnTo>
                  <a:lnTo>
                    <a:pt x="13907" y="6235"/>
                  </a:lnTo>
                  <a:lnTo>
                    <a:pt x="13834" y="6138"/>
                  </a:lnTo>
                  <a:lnTo>
                    <a:pt x="13761" y="6016"/>
                  </a:lnTo>
                  <a:lnTo>
                    <a:pt x="13664" y="5943"/>
                  </a:lnTo>
                  <a:lnTo>
                    <a:pt x="13566" y="5870"/>
                  </a:lnTo>
                  <a:lnTo>
                    <a:pt x="13444" y="5821"/>
                  </a:lnTo>
                  <a:lnTo>
                    <a:pt x="13323" y="5772"/>
                  </a:lnTo>
                  <a:lnTo>
                    <a:pt x="13323" y="5772"/>
                  </a:lnTo>
                  <a:close/>
                  <a:moveTo>
                    <a:pt x="8573" y="8598"/>
                  </a:moveTo>
                  <a:lnTo>
                    <a:pt x="8573" y="8598"/>
                  </a:lnTo>
                  <a:lnTo>
                    <a:pt x="8403" y="8744"/>
                  </a:lnTo>
                  <a:lnTo>
                    <a:pt x="8232" y="8890"/>
                  </a:lnTo>
                  <a:lnTo>
                    <a:pt x="8038" y="8987"/>
                  </a:lnTo>
                  <a:lnTo>
                    <a:pt x="7818" y="9085"/>
                  </a:lnTo>
                  <a:lnTo>
                    <a:pt x="7624" y="9158"/>
                  </a:lnTo>
                  <a:lnTo>
                    <a:pt x="7404" y="9206"/>
                  </a:lnTo>
                  <a:lnTo>
                    <a:pt x="7185" y="9231"/>
                  </a:lnTo>
                  <a:lnTo>
                    <a:pt x="6966" y="9255"/>
                  </a:lnTo>
                  <a:lnTo>
                    <a:pt x="6747" y="9231"/>
                  </a:lnTo>
                  <a:lnTo>
                    <a:pt x="6528" y="9206"/>
                  </a:lnTo>
                  <a:lnTo>
                    <a:pt x="6333" y="9158"/>
                  </a:lnTo>
                  <a:lnTo>
                    <a:pt x="6114" y="9085"/>
                  </a:lnTo>
                  <a:lnTo>
                    <a:pt x="5919" y="8987"/>
                  </a:lnTo>
                  <a:lnTo>
                    <a:pt x="5724" y="8890"/>
                  </a:lnTo>
                  <a:lnTo>
                    <a:pt x="5529" y="8744"/>
                  </a:lnTo>
                  <a:lnTo>
                    <a:pt x="5359" y="8598"/>
                  </a:lnTo>
                  <a:lnTo>
                    <a:pt x="5359" y="8598"/>
                  </a:lnTo>
                  <a:lnTo>
                    <a:pt x="5212" y="8427"/>
                  </a:lnTo>
                  <a:lnTo>
                    <a:pt x="5066" y="8232"/>
                  </a:lnTo>
                  <a:lnTo>
                    <a:pt x="4969" y="8037"/>
                  </a:lnTo>
                  <a:lnTo>
                    <a:pt x="4871" y="7843"/>
                  </a:lnTo>
                  <a:lnTo>
                    <a:pt x="4798" y="7623"/>
                  </a:lnTo>
                  <a:lnTo>
                    <a:pt x="4750" y="7404"/>
                  </a:lnTo>
                  <a:lnTo>
                    <a:pt x="4701" y="7209"/>
                  </a:lnTo>
                  <a:lnTo>
                    <a:pt x="4701" y="6990"/>
                  </a:lnTo>
                  <a:lnTo>
                    <a:pt x="4701" y="6771"/>
                  </a:lnTo>
                  <a:lnTo>
                    <a:pt x="4750" y="6552"/>
                  </a:lnTo>
                  <a:lnTo>
                    <a:pt x="4798" y="6333"/>
                  </a:lnTo>
                  <a:lnTo>
                    <a:pt x="4871" y="6138"/>
                  </a:lnTo>
                  <a:lnTo>
                    <a:pt x="4969" y="5919"/>
                  </a:lnTo>
                  <a:lnTo>
                    <a:pt x="5066" y="5724"/>
                  </a:lnTo>
                  <a:lnTo>
                    <a:pt x="5212" y="5553"/>
                  </a:lnTo>
                  <a:lnTo>
                    <a:pt x="5359" y="5383"/>
                  </a:lnTo>
                  <a:lnTo>
                    <a:pt x="5359" y="5383"/>
                  </a:lnTo>
                  <a:lnTo>
                    <a:pt x="5529" y="5212"/>
                  </a:lnTo>
                  <a:lnTo>
                    <a:pt x="5724" y="5091"/>
                  </a:lnTo>
                  <a:lnTo>
                    <a:pt x="5919" y="4969"/>
                  </a:lnTo>
                  <a:lnTo>
                    <a:pt x="6114" y="4871"/>
                  </a:lnTo>
                  <a:lnTo>
                    <a:pt x="6333" y="4798"/>
                  </a:lnTo>
                  <a:lnTo>
                    <a:pt x="6528" y="4750"/>
                  </a:lnTo>
                  <a:lnTo>
                    <a:pt x="6747" y="4725"/>
                  </a:lnTo>
                  <a:lnTo>
                    <a:pt x="6966" y="4701"/>
                  </a:lnTo>
                  <a:lnTo>
                    <a:pt x="7185" y="4725"/>
                  </a:lnTo>
                  <a:lnTo>
                    <a:pt x="7404" y="4750"/>
                  </a:lnTo>
                  <a:lnTo>
                    <a:pt x="7624" y="4798"/>
                  </a:lnTo>
                  <a:lnTo>
                    <a:pt x="7818" y="4871"/>
                  </a:lnTo>
                  <a:lnTo>
                    <a:pt x="8038" y="4969"/>
                  </a:lnTo>
                  <a:lnTo>
                    <a:pt x="8232" y="5091"/>
                  </a:lnTo>
                  <a:lnTo>
                    <a:pt x="8403" y="5212"/>
                  </a:lnTo>
                  <a:lnTo>
                    <a:pt x="8573" y="5383"/>
                  </a:lnTo>
                  <a:lnTo>
                    <a:pt x="8573" y="5383"/>
                  </a:lnTo>
                  <a:lnTo>
                    <a:pt x="8744" y="5553"/>
                  </a:lnTo>
                  <a:lnTo>
                    <a:pt x="8866" y="5724"/>
                  </a:lnTo>
                  <a:lnTo>
                    <a:pt x="8987" y="5919"/>
                  </a:lnTo>
                  <a:lnTo>
                    <a:pt x="9085" y="6138"/>
                  </a:lnTo>
                  <a:lnTo>
                    <a:pt x="9158" y="6333"/>
                  </a:lnTo>
                  <a:lnTo>
                    <a:pt x="9207" y="6552"/>
                  </a:lnTo>
                  <a:lnTo>
                    <a:pt x="9231" y="6771"/>
                  </a:lnTo>
                  <a:lnTo>
                    <a:pt x="9231" y="6990"/>
                  </a:lnTo>
                  <a:lnTo>
                    <a:pt x="9231" y="7209"/>
                  </a:lnTo>
                  <a:lnTo>
                    <a:pt x="9207" y="7404"/>
                  </a:lnTo>
                  <a:lnTo>
                    <a:pt x="9158" y="7623"/>
                  </a:lnTo>
                  <a:lnTo>
                    <a:pt x="9085" y="7843"/>
                  </a:lnTo>
                  <a:lnTo>
                    <a:pt x="8987" y="8037"/>
                  </a:lnTo>
                  <a:lnTo>
                    <a:pt x="8866" y="8232"/>
                  </a:lnTo>
                  <a:lnTo>
                    <a:pt x="8744" y="8427"/>
                  </a:lnTo>
                  <a:lnTo>
                    <a:pt x="8573" y="8598"/>
                  </a:lnTo>
                  <a:lnTo>
                    <a:pt x="8573" y="8598"/>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sp>
          <p:nvSpPr>
            <p:cNvPr id="15" name="Google Shape;699;p37">
              <a:extLst>
                <a:ext uri="{FF2B5EF4-FFF2-40B4-BE49-F238E27FC236}">
                  <a16:creationId xmlns="" xmlns:a16="http://schemas.microsoft.com/office/drawing/2014/main" id="{0F1E096F-8658-4E1E-B7C2-3E033739961D}"/>
                </a:ext>
              </a:extLst>
            </p:cNvPr>
            <p:cNvSpPr/>
            <p:nvPr/>
          </p:nvSpPr>
          <p:spPr>
            <a:xfrm>
              <a:off x="5566575" y="3193575"/>
              <a:ext cx="198525" cy="198525"/>
            </a:xfrm>
            <a:custGeom>
              <a:avLst/>
              <a:gdLst/>
              <a:ahLst/>
              <a:cxnLst/>
              <a:rect l="l" t="t" r="r" b="b"/>
              <a:pathLst>
                <a:path w="7941" h="7941" fill="none" extrusionOk="0">
                  <a:moveTo>
                    <a:pt x="7258" y="2144"/>
                  </a:moveTo>
                  <a:lnTo>
                    <a:pt x="6138" y="2388"/>
                  </a:lnTo>
                  <a:lnTo>
                    <a:pt x="6138" y="2388"/>
                  </a:lnTo>
                  <a:lnTo>
                    <a:pt x="6016" y="2217"/>
                  </a:lnTo>
                  <a:lnTo>
                    <a:pt x="5870" y="2071"/>
                  </a:lnTo>
                  <a:lnTo>
                    <a:pt x="6260" y="975"/>
                  </a:lnTo>
                  <a:lnTo>
                    <a:pt x="6260" y="975"/>
                  </a:lnTo>
                  <a:lnTo>
                    <a:pt x="6284" y="902"/>
                  </a:lnTo>
                  <a:lnTo>
                    <a:pt x="6284" y="829"/>
                  </a:lnTo>
                  <a:lnTo>
                    <a:pt x="6260" y="683"/>
                  </a:lnTo>
                  <a:lnTo>
                    <a:pt x="6162" y="561"/>
                  </a:lnTo>
                  <a:lnTo>
                    <a:pt x="6114" y="488"/>
                  </a:lnTo>
                  <a:lnTo>
                    <a:pt x="6065" y="464"/>
                  </a:lnTo>
                  <a:lnTo>
                    <a:pt x="5553" y="196"/>
                  </a:lnTo>
                  <a:lnTo>
                    <a:pt x="5553" y="196"/>
                  </a:lnTo>
                  <a:lnTo>
                    <a:pt x="5480" y="171"/>
                  </a:lnTo>
                  <a:lnTo>
                    <a:pt x="5407" y="171"/>
                  </a:lnTo>
                  <a:lnTo>
                    <a:pt x="5261" y="171"/>
                  </a:lnTo>
                  <a:lnTo>
                    <a:pt x="5115" y="244"/>
                  </a:lnTo>
                  <a:lnTo>
                    <a:pt x="5066" y="293"/>
                  </a:lnTo>
                  <a:lnTo>
                    <a:pt x="5018" y="342"/>
                  </a:lnTo>
                  <a:lnTo>
                    <a:pt x="4384" y="1316"/>
                  </a:lnTo>
                  <a:lnTo>
                    <a:pt x="4384" y="1316"/>
                  </a:lnTo>
                  <a:lnTo>
                    <a:pt x="4165" y="1292"/>
                  </a:lnTo>
                  <a:lnTo>
                    <a:pt x="3970" y="1292"/>
                  </a:lnTo>
                  <a:lnTo>
                    <a:pt x="3483" y="244"/>
                  </a:lnTo>
                  <a:lnTo>
                    <a:pt x="3483" y="244"/>
                  </a:lnTo>
                  <a:lnTo>
                    <a:pt x="3435" y="171"/>
                  </a:lnTo>
                  <a:lnTo>
                    <a:pt x="3386" y="123"/>
                  </a:lnTo>
                  <a:lnTo>
                    <a:pt x="3264" y="50"/>
                  </a:lnTo>
                  <a:lnTo>
                    <a:pt x="3118" y="1"/>
                  </a:lnTo>
                  <a:lnTo>
                    <a:pt x="3045" y="1"/>
                  </a:lnTo>
                  <a:lnTo>
                    <a:pt x="2972" y="25"/>
                  </a:lnTo>
                  <a:lnTo>
                    <a:pt x="2436" y="196"/>
                  </a:lnTo>
                  <a:lnTo>
                    <a:pt x="2436" y="196"/>
                  </a:lnTo>
                  <a:lnTo>
                    <a:pt x="2363" y="220"/>
                  </a:lnTo>
                  <a:lnTo>
                    <a:pt x="2290" y="269"/>
                  </a:lnTo>
                  <a:lnTo>
                    <a:pt x="2192" y="391"/>
                  </a:lnTo>
                  <a:lnTo>
                    <a:pt x="2144" y="537"/>
                  </a:lnTo>
                  <a:lnTo>
                    <a:pt x="2144" y="610"/>
                  </a:lnTo>
                  <a:lnTo>
                    <a:pt x="2144" y="683"/>
                  </a:lnTo>
                  <a:lnTo>
                    <a:pt x="2387" y="1828"/>
                  </a:lnTo>
                  <a:lnTo>
                    <a:pt x="2387" y="1828"/>
                  </a:lnTo>
                  <a:lnTo>
                    <a:pt x="2217" y="1949"/>
                  </a:lnTo>
                  <a:lnTo>
                    <a:pt x="2071" y="2095"/>
                  </a:lnTo>
                  <a:lnTo>
                    <a:pt x="999" y="1681"/>
                  </a:lnTo>
                  <a:lnTo>
                    <a:pt x="999" y="1681"/>
                  </a:lnTo>
                  <a:lnTo>
                    <a:pt x="926" y="1681"/>
                  </a:lnTo>
                  <a:lnTo>
                    <a:pt x="829" y="1657"/>
                  </a:lnTo>
                  <a:lnTo>
                    <a:pt x="682" y="1706"/>
                  </a:lnTo>
                  <a:lnTo>
                    <a:pt x="561" y="1779"/>
                  </a:lnTo>
                  <a:lnTo>
                    <a:pt x="512" y="1828"/>
                  </a:lnTo>
                  <a:lnTo>
                    <a:pt x="463" y="1901"/>
                  </a:lnTo>
                  <a:lnTo>
                    <a:pt x="220" y="2388"/>
                  </a:lnTo>
                  <a:lnTo>
                    <a:pt x="220" y="2388"/>
                  </a:lnTo>
                  <a:lnTo>
                    <a:pt x="195" y="2461"/>
                  </a:lnTo>
                  <a:lnTo>
                    <a:pt x="171" y="2534"/>
                  </a:lnTo>
                  <a:lnTo>
                    <a:pt x="195" y="2704"/>
                  </a:lnTo>
                  <a:lnTo>
                    <a:pt x="244" y="2826"/>
                  </a:lnTo>
                  <a:lnTo>
                    <a:pt x="293" y="2899"/>
                  </a:lnTo>
                  <a:lnTo>
                    <a:pt x="366" y="2948"/>
                  </a:lnTo>
                  <a:lnTo>
                    <a:pt x="1340" y="3581"/>
                  </a:lnTo>
                  <a:lnTo>
                    <a:pt x="1340" y="3581"/>
                  </a:lnTo>
                  <a:lnTo>
                    <a:pt x="1316" y="3776"/>
                  </a:lnTo>
                  <a:lnTo>
                    <a:pt x="1291" y="3995"/>
                  </a:lnTo>
                  <a:lnTo>
                    <a:pt x="244" y="4482"/>
                  </a:lnTo>
                  <a:lnTo>
                    <a:pt x="244" y="4482"/>
                  </a:lnTo>
                  <a:lnTo>
                    <a:pt x="195" y="4507"/>
                  </a:lnTo>
                  <a:lnTo>
                    <a:pt x="122" y="4555"/>
                  </a:lnTo>
                  <a:lnTo>
                    <a:pt x="49" y="4701"/>
                  </a:lnTo>
                  <a:lnTo>
                    <a:pt x="0" y="4848"/>
                  </a:lnTo>
                  <a:lnTo>
                    <a:pt x="25" y="4921"/>
                  </a:lnTo>
                  <a:lnTo>
                    <a:pt x="25" y="4994"/>
                  </a:lnTo>
                  <a:lnTo>
                    <a:pt x="220" y="5530"/>
                  </a:lnTo>
                  <a:lnTo>
                    <a:pt x="220" y="5530"/>
                  </a:lnTo>
                  <a:lnTo>
                    <a:pt x="244" y="5578"/>
                  </a:lnTo>
                  <a:lnTo>
                    <a:pt x="293" y="5651"/>
                  </a:lnTo>
                  <a:lnTo>
                    <a:pt x="390" y="5749"/>
                  </a:lnTo>
                  <a:lnTo>
                    <a:pt x="536" y="5797"/>
                  </a:lnTo>
                  <a:lnTo>
                    <a:pt x="609" y="5797"/>
                  </a:lnTo>
                  <a:lnTo>
                    <a:pt x="682" y="5797"/>
                  </a:lnTo>
                  <a:lnTo>
                    <a:pt x="1827" y="5554"/>
                  </a:lnTo>
                  <a:lnTo>
                    <a:pt x="1827" y="5554"/>
                  </a:lnTo>
                  <a:lnTo>
                    <a:pt x="1949" y="5724"/>
                  </a:lnTo>
                  <a:lnTo>
                    <a:pt x="2095" y="5870"/>
                  </a:lnTo>
                  <a:lnTo>
                    <a:pt x="1705" y="6966"/>
                  </a:lnTo>
                  <a:lnTo>
                    <a:pt x="1705" y="6966"/>
                  </a:lnTo>
                  <a:lnTo>
                    <a:pt x="1681" y="7040"/>
                  </a:lnTo>
                  <a:lnTo>
                    <a:pt x="1681" y="7113"/>
                  </a:lnTo>
                  <a:lnTo>
                    <a:pt x="1705" y="7259"/>
                  </a:lnTo>
                  <a:lnTo>
                    <a:pt x="1778" y="7380"/>
                  </a:lnTo>
                  <a:lnTo>
                    <a:pt x="1851" y="7429"/>
                  </a:lnTo>
                  <a:lnTo>
                    <a:pt x="1900" y="7478"/>
                  </a:lnTo>
                  <a:lnTo>
                    <a:pt x="2412" y="7721"/>
                  </a:lnTo>
                  <a:lnTo>
                    <a:pt x="2412" y="7721"/>
                  </a:lnTo>
                  <a:lnTo>
                    <a:pt x="2485" y="7770"/>
                  </a:lnTo>
                  <a:lnTo>
                    <a:pt x="2558" y="7770"/>
                  </a:lnTo>
                  <a:lnTo>
                    <a:pt x="2704" y="7770"/>
                  </a:lnTo>
                  <a:lnTo>
                    <a:pt x="2850" y="7697"/>
                  </a:lnTo>
                  <a:lnTo>
                    <a:pt x="2899" y="7648"/>
                  </a:lnTo>
                  <a:lnTo>
                    <a:pt x="2947" y="7600"/>
                  </a:lnTo>
                  <a:lnTo>
                    <a:pt x="3581" y="6625"/>
                  </a:lnTo>
                  <a:lnTo>
                    <a:pt x="3581" y="6625"/>
                  </a:lnTo>
                  <a:lnTo>
                    <a:pt x="3800" y="6650"/>
                  </a:lnTo>
                  <a:lnTo>
                    <a:pt x="3995" y="6650"/>
                  </a:lnTo>
                  <a:lnTo>
                    <a:pt x="4482" y="7697"/>
                  </a:lnTo>
                  <a:lnTo>
                    <a:pt x="4482" y="7697"/>
                  </a:lnTo>
                  <a:lnTo>
                    <a:pt x="4531" y="7770"/>
                  </a:lnTo>
                  <a:lnTo>
                    <a:pt x="4579" y="7819"/>
                  </a:lnTo>
                  <a:lnTo>
                    <a:pt x="4701" y="7892"/>
                  </a:lnTo>
                  <a:lnTo>
                    <a:pt x="4847" y="7941"/>
                  </a:lnTo>
                  <a:lnTo>
                    <a:pt x="4920" y="7941"/>
                  </a:lnTo>
                  <a:lnTo>
                    <a:pt x="4993" y="7916"/>
                  </a:lnTo>
                  <a:lnTo>
                    <a:pt x="5529" y="7746"/>
                  </a:lnTo>
                  <a:lnTo>
                    <a:pt x="5529" y="7746"/>
                  </a:lnTo>
                  <a:lnTo>
                    <a:pt x="5602" y="7721"/>
                  </a:lnTo>
                  <a:lnTo>
                    <a:pt x="5651" y="7673"/>
                  </a:lnTo>
                  <a:lnTo>
                    <a:pt x="5748" y="7551"/>
                  </a:lnTo>
                  <a:lnTo>
                    <a:pt x="5821" y="7405"/>
                  </a:lnTo>
                  <a:lnTo>
                    <a:pt x="5821" y="7332"/>
                  </a:lnTo>
                  <a:lnTo>
                    <a:pt x="5821" y="7259"/>
                  </a:lnTo>
                  <a:lnTo>
                    <a:pt x="5578" y="6114"/>
                  </a:lnTo>
                  <a:lnTo>
                    <a:pt x="5578" y="6114"/>
                  </a:lnTo>
                  <a:lnTo>
                    <a:pt x="5724" y="5992"/>
                  </a:lnTo>
                  <a:lnTo>
                    <a:pt x="5894" y="5846"/>
                  </a:lnTo>
                  <a:lnTo>
                    <a:pt x="6966" y="6260"/>
                  </a:lnTo>
                  <a:lnTo>
                    <a:pt x="6966" y="6260"/>
                  </a:lnTo>
                  <a:lnTo>
                    <a:pt x="7039" y="6260"/>
                  </a:lnTo>
                  <a:lnTo>
                    <a:pt x="7112" y="6285"/>
                  </a:lnTo>
                  <a:lnTo>
                    <a:pt x="7258" y="6236"/>
                  </a:lnTo>
                  <a:lnTo>
                    <a:pt x="7404" y="6163"/>
                  </a:lnTo>
                  <a:lnTo>
                    <a:pt x="7453" y="6114"/>
                  </a:lnTo>
                  <a:lnTo>
                    <a:pt x="7502" y="6041"/>
                  </a:lnTo>
                  <a:lnTo>
                    <a:pt x="7745" y="5530"/>
                  </a:lnTo>
                  <a:lnTo>
                    <a:pt x="7745" y="5530"/>
                  </a:lnTo>
                  <a:lnTo>
                    <a:pt x="7770" y="5481"/>
                  </a:lnTo>
                  <a:lnTo>
                    <a:pt x="7794" y="5383"/>
                  </a:lnTo>
                  <a:lnTo>
                    <a:pt x="7770" y="5237"/>
                  </a:lnTo>
                  <a:lnTo>
                    <a:pt x="7697" y="5115"/>
                  </a:lnTo>
                  <a:lnTo>
                    <a:pt x="7648" y="5042"/>
                  </a:lnTo>
                  <a:lnTo>
                    <a:pt x="7599" y="4994"/>
                  </a:lnTo>
                  <a:lnTo>
                    <a:pt x="6625" y="4360"/>
                  </a:lnTo>
                  <a:lnTo>
                    <a:pt x="6625" y="4360"/>
                  </a:lnTo>
                  <a:lnTo>
                    <a:pt x="6649" y="4166"/>
                  </a:lnTo>
                  <a:lnTo>
                    <a:pt x="6649" y="3946"/>
                  </a:lnTo>
                  <a:lnTo>
                    <a:pt x="7697" y="3459"/>
                  </a:lnTo>
                  <a:lnTo>
                    <a:pt x="7697" y="3459"/>
                  </a:lnTo>
                  <a:lnTo>
                    <a:pt x="7770" y="3435"/>
                  </a:lnTo>
                  <a:lnTo>
                    <a:pt x="7843" y="3386"/>
                  </a:lnTo>
                  <a:lnTo>
                    <a:pt x="7916" y="3240"/>
                  </a:lnTo>
                  <a:lnTo>
                    <a:pt x="7940" y="3094"/>
                  </a:lnTo>
                  <a:lnTo>
                    <a:pt x="7940" y="3021"/>
                  </a:lnTo>
                  <a:lnTo>
                    <a:pt x="7940" y="2948"/>
                  </a:lnTo>
                  <a:lnTo>
                    <a:pt x="7745" y="2412"/>
                  </a:lnTo>
                  <a:lnTo>
                    <a:pt x="7745" y="2412"/>
                  </a:lnTo>
                  <a:lnTo>
                    <a:pt x="7721" y="2339"/>
                  </a:lnTo>
                  <a:lnTo>
                    <a:pt x="7672" y="2290"/>
                  </a:lnTo>
                  <a:lnTo>
                    <a:pt x="7551" y="2193"/>
                  </a:lnTo>
                  <a:lnTo>
                    <a:pt x="7429" y="2144"/>
                  </a:lnTo>
                  <a:lnTo>
                    <a:pt x="7356" y="2144"/>
                  </a:lnTo>
                  <a:lnTo>
                    <a:pt x="7258" y="2144"/>
                  </a:lnTo>
                  <a:lnTo>
                    <a:pt x="7258" y="2144"/>
                  </a:lnTo>
                  <a:close/>
                  <a:moveTo>
                    <a:pt x="5480" y="4726"/>
                  </a:moveTo>
                  <a:lnTo>
                    <a:pt x="5480" y="4726"/>
                  </a:lnTo>
                  <a:lnTo>
                    <a:pt x="5383" y="4872"/>
                  </a:lnTo>
                  <a:lnTo>
                    <a:pt x="5286" y="4994"/>
                  </a:lnTo>
                  <a:lnTo>
                    <a:pt x="5188" y="5140"/>
                  </a:lnTo>
                  <a:lnTo>
                    <a:pt x="5066" y="5237"/>
                  </a:lnTo>
                  <a:lnTo>
                    <a:pt x="4945" y="5335"/>
                  </a:lnTo>
                  <a:lnTo>
                    <a:pt x="4798" y="5432"/>
                  </a:lnTo>
                  <a:lnTo>
                    <a:pt x="4652" y="5505"/>
                  </a:lnTo>
                  <a:lnTo>
                    <a:pt x="4506" y="5554"/>
                  </a:lnTo>
                  <a:lnTo>
                    <a:pt x="4360" y="5603"/>
                  </a:lnTo>
                  <a:lnTo>
                    <a:pt x="4190" y="5627"/>
                  </a:lnTo>
                  <a:lnTo>
                    <a:pt x="4043" y="5651"/>
                  </a:lnTo>
                  <a:lnTo>
                    <a:pt x="3873" y="5627"/>
                  </a:lnTo>
                  <a:lnTo>
                    <a:pt x="3702" y="5627"/>
                  </a:lnTo>
                  <a:lnTo>
                    <a:pt x="3556" y="5578"/>
                  </a:lnTo>
                  <a:lnTo>
                    <a:pt x="3386" y="5530"/>
                  </a:lnTo>
                  <a:lnTo>
                    <a:pt x="3240" y="5456"/>
                  </a:lnTo>
                  <a:lnTo>
                    <a:pt x="3240" y="5456"/>
                  </a:lnTo>
                  <a:lnTo>
                    <a:pt x="3094" y="5383"/>
                  </a:lnTo>
                  <a:lnTo>
                    <a:pt x="2947" y="5286"/>
                  </a:lnTo>
                  <a:lnTo>
                    <a:pt x="2826" y="5164"/>
                  </a:lnTo>
                  <a:lnTo>
                    <a:pt x="2704" y="5067"/>
                  </a:lnTo>
                  <a:lnTo>
                    <a:pt x="2606" y="4921"/>
                  </a:lnTo>
                  <a:lnTo>
                    <a:pt x="2533" y="4799"/>
                  </a:lnTo>
                  <a:lnTo>
                    <a:pt x="2460" y="4653"/>
                  </a:lnTo>
                  <a:lnTo>
                    <a:pt x="2387" y="4507"/>
                  </a:lnTo>
                  <a:lnTo>
                    <a:pt x="2363" y="4336"/>
                  </a:lnTo>
                  <a:lnTo>
                    <a:pt x="2314" y="4190"/>
                  </a:lnTo>
                  <a:lnTo>
                    <a:pt x="2314" y="4020"/>
                  </a:lnTo>
                  <a:lnTo>
                    <a:pt x="2314" y="3873"/>
                  </a:lnTo>
                  <a:lnTo>
                    <a:pt x="2339" y="3703"/>
                  </a:lnTo>
                  <a:lnTo>
                    <a:pt x="2363" y="3532"/>
                  </a:lnTo>
                  <a:lnTo>
                    <a:pt x="2412" y="3386"/>
                  </a:lnTo>
                  <a:lnTo>
                    <a:pt x="2485" y="3216"/>
                  </a:lnTo>
                  <a:lnTo>
                    <a:pt x="2485" y="3216"/>
                  </a:lnTo>
                  <a:lnTo>
                    <a:pt x="2582" y="3070"/>
                  </a:lnTo>
                  <a:lnTo>
                    <a:pt x="2680" y="2948"/>
                  </a:lnTo>
                  <a:lnTo>
                    <a:pt x="2777" y="2802"/>
                  </a:lnTo>
                  <a:lnTo>
                    <a:pt x="2899" y="2704"/>
                  </a:lnTo>
                  <a:lnTo>
                    <a:pt x="3020" y="2607"/>
                  </a:lnTo>
                  <a:lnTo>
                    <a:pt x="3167" y="2509"/>
                  </a:lnTo>
                  <a:lnTo>
                    <a:pt x="3313" y="2436"/>
                  </a:lnTo>
                  <a:lnTo>
                    <a:pt x="3459" y="2388"/>
                  </a:lnTo>
                  <a:lnTo>
                    <a:pt x="3605" y="2339"/>
                  </a:lnTo>
                  <a:lnTo>
                    <a:pt x="3775" y="2315"/>
                  </a:lnTo>
                  <a:lnTo>
                    <a:pt x="3922" y="2290"/>
                  </a:lnTo>
                  <a:lnTo>
                    <a:pt x="4092" y="2315"/>
                  </a:lnTo>
                  <a:lnTo>
                    <a:pt x="4263" y="2315"/>
                  </a:lnTo>
                  <a:lnTo>
                    <a:pt x="4409" y="2363"/>
                  </a:lnTo>
                  <a:lnTo>
                    <a:pt x="4579" y="2412"/>
                  </a:lnTo>
                  <a:lnTo>
                    <a:pt x="4725" y="2485"/>
                  </a:lnTo>
                  <a:lnTo>
                    <a:pt x="4725" y="2485"/>
                  </a:lnTo>
                  <a:lnTo>
                    <a:pt x="4871" y="2558"/>
                  </a:lnTo>
                  <a:lnTo>
                    <a:pt x="5018" y="2656"/>
                  </a:lnTo>
                  <a:lnTo>
                    <a:pt x="5139" y="2777"/>
                  </a:lnTo>
                  <a:lnTo>
                    <a:pt x="5261" y="2875"/>
                  </a:lnTo>
                  <a:lnTo>
                    <a:pt x="5359" y="3021"/>
                  </a:lnTo>
                  <a:lnTo>
                    <a:pt x="5432" y="3143"/>
                  </a:lnTo>
                  <a:lnTo>
                    <a:pt x="5505" y="3289"/>
                  </a:lnTo>
                  <a:lnTo>
                    <a:pt x="5578" y="3435"/>
                  </a:lnTo>
                  <a:lnTo>
                    <a:pt x="5602" y="3605"/>
                  </a:lnTo>
                  <a:lnTo>
                    <a:pt x="5626" y="3752"/>
                  </a:lnTo>
                  <a:lnTo>
                    <a:pt x="5651" y="3922"/>
                  </a:lnTo>
                  <a:lnTo>
                    <a:pt x="5651" y="4068"/>
                  </a:lnTo>
                  <a:lnTo>
                    <a:pt x="5626" y="4239"/>
                  </a:lnTo>
                  <a:lnTo>
                    <a:pt x="5602" y="4409"/>
                  </a:lnTo>
                  <a:lnTo>
                    <a:pt x="5553" y="4555"/>
                  </a:lnTo>
                  <a:lnTo>
                    <a:pt x="5480" y="4726"/>
                  </a:lnTo>
                  <a:lnTo>
                    <a:pt x="5480" y="4726"/>
                  </a:lnTo>
                  <a:close/>
                </a:path>
              </a:pathLst>
            </a:custGeom>
            <a:noFill/>
            <a:ln w="12175" cap="rnd" cmpd="sng">
              <a:solidFill>
                <a:srgbClr val="FF9800"/>
              </a:solidFill>
              <a:prstDash val="solid"/>
              <a:round/>
              <a:headEnd type="none" w="sm" len="sm"/>
              <a:tailEnd type="none" w="sm" len="sm"/>
            </a:ln>
          </p:spPr>
          <p:txBody>
            <a:bodyPr spcFirstLastPara="1" wrap="square" lIns="91425" tIns="91425" rIns="91425" bIns="91425" anchor="ctr" anchorCtr="0">
              <a:noAutofit/>
            </a:bodyPr>
            <a:lstStyle/>
            <a:p>
              <a:pPr marL="0" lvl="0" indent="0">
                <a:spcBef>
                  <a:spcPts val="0"/>
                </a:spcBef>
                <a:spcAft>
                  <a:spcPts val="0"/>
                </a:spcAft>
                <a:buNone/>
              </a:pPr>
              <a:endParaRPr dirty="0">
                <a:latin typeface="+mj-lt"/>
              </a:endParaRPr>
            </a:p>
          </p:txBody>
        </p:sp>
      </p:grpSp>
      <p:sp>
        <p:nvSpPr>
          <p:cNvPr id="8" name="Google Shape;237;p16"/>
          <p:cNvSpPr txBox="1">
            <a:spLocks noGrp="1"/>
          </p:cNvSpPr>
          <p:nvPr>
            <p:ph type="body" idx="1"/>
          </p:nvPr>
        </p:nvSpPr>
        <p:spPr>
          <a:xfrm>
            <a:off x="387007" y="1409850"/>
            <a:ext cx="7666424" cy="3485281"/>
          </a:xfrm>
          <a:prstGeom prst="rect">
            <a:avLst/>
          </a:prstGeom>
        </p:spPr>
        <p:txBody>
          <a:bodyPr spcFirstLastPara="1" wrap="square" lIns="91425" tIns="91425" rIns="91425" bIns="91425" anchor="ctr" anchorCtr="0">
            <a:noAutofit/>
          </a:bodyPr>
          <a:lstStyle/>
          <a:p>
            <a:pPr marL="76200" indent="0">
              <a:lnSpc>
                <a:spcPct val="150000"/>
              </a:lnSpc>
              <a:buNone/>
            </a:pP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透</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過</a:t>
            </a:r>
            <a:r>
              <a:rPr lang="zh-TW" altLang="en-US" sz="1600" dirty="0">
                <a:latin typeface="Arial Unicode MS" panose="020B0604020202020204" pitchFamily="34" charset="-120"/>
                <a:ea typeface="Arial Unicode MS" panose="020B0604020202020204" pitchFamily="34" charset="-120"/>
                <a:cs typeface="Arial Unicode MS" panose="020B0604020202020204" pitchFamily="34" charset="-120"/>
              </a:rPr>
              <a:t>流量</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分析顯示，</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異常</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流量通常</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具備</a:t>
            </a:r>
            <a:r>
              <a:rPr lang="zh-TW" altLang="en-US" sz="1600" dirty="0">
                <a:solidFill>
                  <a:srgbClr val="FF6A6A"/>
                </a:solidFill>
                <a:latin typeface="Arial Unicode MS" panose="020B0604020202020204" pitchFamily="34" charset="-120"/>
                <a:ea typeface="Arial Unicode MS" panose="020B0604020202020204" pitchFamily="34" charset="-120"/>
                <a:cs typeface="Arial Unicode MS" panose="020B0604020202020204" pitchFamily="34" charset="-120"/>
              </a:rPr>
              <a:t>非線性與非穩態</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的</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特徵，這</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使得傳統的分析方法很難準確辨識</a:t>
            </a:r>
            <a:r>
              <a:rPr lang="zh-TW" altLang="en-US" sz="16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其中潛藏的異常</a:t>
            </a:r>
            <a:r>
              <a:rPr lang="zh-TW" altLang="en-US" sz="16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行為。</a:t>
            </a:r>
            <a: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endParaRPr lang="zh-TW" altLang="en-US" sz="8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經驗模態分解</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Empirical </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Mode Decomposition, </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EMD</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分解為多個固有模態函數（</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Intrinsic Mode Functions, IMFs</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）和一個殘差（</a:t>
            </a:r>
            <a:r>
              <a:rPr lang="en-US" altLang="zh-TW"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Residual</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）訊號</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適用</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於 </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非線性且非</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穩態</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訊號 </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分析</a:t>
            </a: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集合經驗模態分解</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fr-FR"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Ensemble Empirical Mode Decomposition, EEMD</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加入白</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噪音 </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解決</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模式混合（</a:t>
            </a:r>
            <a:r>
              <a:rPr lang="en-US" altLang="zh-TW"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Mode Mixing</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問題</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增加分解穩定性</a:t>
            </a:r>
            <a:endPar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a:p>
            <a:pPr>
              <a:lnSpc>
                <a:spcPct val="150000"/>
              </a:lnSpc>
              <a:buClr>
                <a:schemeClr val="accent1"/>
              </a:buClr>
              <a:buSzPct val="100000"/>
              <a:buFont typeface="Wingdings" panose="05000000000000000000" pitchFamily="2" charset="2"/>
              <a:buChar char=""/>
            </a:pPr>
            <a:r>
              <a:rPr lang="zh-TW" altLang="en-US"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變分模態分解</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err="1">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Variational</a:t>
            </a:r>
            <a:r>
              <a:rPr lang="en-US" altLang="zh-TW" sz="1400" b="1"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Mode Decomposition, VMD</a:t>
            </a:r>
            <a:r>
              <a:rPr lang="zh-TW" altLang="en-US"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a:t>
            </a:r>
            <a: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400" b="1"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基於 </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變</a:t>
            </a:r>
            <a:r>
              <a:rPr lang="zh-TW" altLang="en-US" sz="1200" u="sng"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分理論進行訊號重</a:t>
            </a:r>
            <a:r>
              <a:rPr lang="zh-TW" altLang="en-US" sz="1200" u="sng"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構 </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與</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頻率</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分離</a:t>
            </a:r>
            <a: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
            </a:r>
            <a:br>
              <a:rPr lang="en-US" altLang="zh-TW"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b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更精準地分離各個頻率成分，提供</a:t>
            </a:r>
            <a:r>
              <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更精確的訊號分解</a:t>
            </a:r>
            <a:r>
              <a:rPr lang="zh-TW" altLang="en-US" sz="1200" dirty="0" smtClean="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rPr>
              <a:t>結果</a:t>
            </a:r>
            <a:endParaRPr lang="zh-TW" altLang="en-US" sz="1200" dirty="0">
              <a:solidFill>
                <a:schemeClr val="tx1">
                  <a:lumMod val="75000"/>
                  <a:lumOff val="25000"/>
                </a:schemeClr>
              </a:solidFill>
              <a:latin typeface="Arial Unicode MS" panose="020B0604020202020204" pitchFamily="34" charset="-120"/>
              <a:ea typeface="Arial Unicode MS" panose="020B0604020202020204" pitchFamily="34" charset="-120"/>
              <a:cs typeface="Arial Unicode MS" panose="020B0604020202020204" pitchFamily="34" charset="-120"/>
            </a:endParaRPr>
          </a:p>
        </p:txBody>
      </p:sp>
      <p:pic>
        <p:nvPicPr>
          <p:cNvPr id="16" name="圖片 15" descr="圖片 12">
            <a:hlinkClick r:id="rId4" action="ppaction://hlinksldjump"/>
          </p:cNvPr>
          <p:cNvPicPr>
            <a:picLocks noChangeAspect="1"/>
          </p:cNvPicPr>
          <p:nvPr/>
        </p:nvPicPr>
        <p:blipFill>
          <a:blip r:embed="rId5"/>
          <a:stretch>
            <a:fillRect/>
          </a:stretch>
        </p:blipFill>
        <p:spPr>
          <a:xfrm>
            <a:off x="5350581" y="2353431"/>
            <a:ext cx="221759" cy="221759"/>
          </a:xfrm>
          <a:prstGeom prst="rect">
            <a:avLst/>
          </a:prstGeom>
          <a:ln w="12700">
            <a:miter lim="400000"/>
          </a:ln>
        </p:spPr>
      </p:pic>
      <p:pic>
        <p:nvPicPr>
          <p:cNvPr id="17" name="圖片 16" descr="圖片 12">
            <a:hlinkClick r:id="rId6" action="ppaction://hlinksldjump"/>
          </p:cNvPr>
          <p:cNvPicPr>
            <a:picLocks noChangeAspect="1"/>
          </p:cNvPicPr>
          <p:nvPr/>
        </p:nvPicPr>
        <p:blipFill>
          <a:blip r:embed="rId5"/>
          <a:stretch>
            <a:fillRect/>
          </a:stretch>
        </p:blipFill>
        <p:spPr>
          <a:xfrm>
            <a:off x="6677491" y="3309082"/>
            <a:ext cx="221759" cy="221759"/>
          </a:xfrm>
          <a:prstGeom prst="rect">
            <a:avLst/>
          </a:prstGeom>
          <a:ln w="12700">
            <a:miter lim="400000"/>
          </a:ln>
        </p:spPr>
      </p:pic>
      <p:pic>
        <p:nvPicPr>
          <p:cNvPr id="7" name="圖片 6"/>
          <p:cNvPicPr>
            <a:picLocks noChangeAspect="1"/>
          </p:cNvPicPr>
          <p:nvPr/>
        </p:nvPicPr>
        <p:blipFill>
          <a:blip r:embed="rId7"/>
          <a:stretch>
            <a:fillRect/>
          </a:stretch>
        </p:blipFill>
        <p:spPr>
          <a:xfrm>
            <a:off x="5692656" y="3838451"/>
            <a:ext cx="2983992" cy="1160160"/>
          </a:xfrm>
          <a:prstGeom prst="rect">
            <a:avLst/>
          </a:prstGeom>
          <a:ln>
            <a:solidFill>
              <a:schemeClr val="accent1"/>
            </a:solidFill>
          </a:ln>
        </p:spPr>
      </p:pic>
      <p:pic>
        <p:nvPicPr>
          <p:cNvPr id="12" name="圖片 11" descr="圖片 12">
            <a:hlinkClick r:id="rId8" action="ppaction://hlinksldjump"/>
          </p:cNvPr>
          <p:cNvPicPr>
            <a:picLocks noChangeAspect="1"/>
          </p:cNvPicPr>
          <p:nvPr/>
        </p:nvPicPr>
        <p:blipFill>
          <a:blip r:embed="rId5"/>
          <a:stretch>
            <a:fillRect/>
          </a:stretch>
        </p:blipFill>
        <p:spPr>
          <a:xfrm>
            <a:off x="5444682" y="4274095"/>
            <a:ext cx="221759" cy="221759"/>
          </a:xfrm>
          <a:prstGeom prst="rect">
            <a:avLst/>
          </a:prstGeom>
          <a:ln w="12700">
            <a:miter lim="400000"/>
          </a:ln>
        </p:spPr>
      </p:pic>
      <p:sp>
        <p:nvSpPr>
          <p:cNvPr id="2" name="矩形 1"/>
          <p:cNvSpPr/>
          <p:nvPr/>
        </p:nvSpPr>
        <p:spPr>
          <a:xfrm>
            <a:off x="5692656" y="4602331"/>
            <a:ext cx="1441420" cy="307777"/>
          </a:xfrm>
          <a:prstGeom prst="rect">
            <a:avLst/>
          </a:prstGeom>
        </p:spPr>
        <p:txBody>
          <a:bodyPr wrap="none">
            <a:spAutoFit/>
          </a:bodyPr>
          <a:lstStyle/>
          <a:p>
            <a:r>
              <a:rPr lang="zh-TW" altLang="en-US" dirty="0" smtClean="0">
                <a:solidFill>
                  <a:schemeClr val="accent1">
                    <a:lumMod val="60000"/>
                    <a:lumOff val="4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不同的頻率</a:t>
            </a:r>
            <a:r>
              <a:rPr lang="zh-TW" altLang="en-US" dirty="0">
                <a:solidFill>
                  <a:schemeClr val="accent1">
                    <a:lumMod val="60000"/>
                    <a:lumOff val="40000"/>
                  </a:schemeClr>
                </a:solidFill>
                <a:latin typeface="Arial Unicode MS" panose="020B0604020202020204" pitchFamily="34" charset="-120"/>
                <a:ea typeface="Arial Unicode MS" panose="020B0604020202020204" pitchFamily="34" charset="-120"/>
                <a:cs typeface="Arial Unicode MS" panose="020B0604020202020204" pitchFamily="34" charset="-120"/>
              </a:rPr>
              <a:t>成分</a:t>
            </a:r>
            <a:endParaRPr lang="zh-TW" altLang="en-US" dirty="0">
              <a:solidFill>
                <a:schemeClr val="accent1">
                  <a:lumMod val="60000"/>
                  <a:lumOff val="40000"/>
                </a:schemeClr>
              </a:solidFill>
            </a:endParaRPr>
          </a:p>
        </p:txBody>
      </p:sp>
      <p:sp>
        <p:nvSpPr>
          <p:cNvPr id="18" name="矩形 17"/>
          <p:cNvSpPr/>
          <p:nvPr/>
        </p:nvSpPr>
        <p:spPr>
          <a:xfrm>
            <a:off x="7498706" y="3800141"/>
            <a:ext cx="1261884" cy="307777"/>
          </a:xfrm>
          <a:prstGeom prst="rect">
            <a:avLst/>
          </a:prstGeom>
        </p:spPr>
        <p:txBody>
          <a:bodyPr wrap="none">
            <a:spAutoFit/>
          </a:bodyPr>
          <a:lstStyle/>
          <a:p>
            <a:r>
              <a:rPr lang="zh-TW" altLang="en-US" dirty="0" smtClean="0">
                <a:solidFill>
                  <a:srgbClr val="FFD5D5"/>
                </a:solidFill>
              </a:rPr>
              <a:t>異常關鍵特徵</a:t>
            </a:r>
            <a:endParaRPr lang="zh-TW" altLang="en-US" dirty="0">
              <a:solidFill>
                <a:srgbClr val="FFD5D5"/>
              </a:solidFill>
            </a:endParaRPr>
          </a:p>
        </p:txBody>
      </p:sp>
      <p:pic>
        <p:nvPicPr>
          <p:cNvPr id="1026" name="Picture 2" descr="书记本电脑读研究- 下载免费图标"/>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94296" y="2014286"/>
            <a:ext cx="302341" cy="3023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3401653"/>
      </p:ext>
    </p:extLst>
  </p:cSld>
  <p:clrMapOvr>
    <a:masterClrMapping/>
  </p:clrMapOvr>
  <p:transition>
    <p:fade thruBlk="1"/>
  </p:transition>
  <p:timing>
    <p:tnLst>
      <p:par>
        <p:cTn id="1" dur="indefinite" restart="never" nodeType="tmRoot"/>
      </p:par>
    </p:tnLst>
  </p:timing>
</p:sld>
</file>

<file path=ppt/theme/theme1.xml><?xml version="1.0" encoding="utf-8"?>
<a:theme xmlns:a="http://schemas.openxmlformats.org/drawingml/2006/main" name="Salerio template">
  <a:themeElements>
    <a:clrScheme name="Custom 347">
      <a:dk1>
        <a:srgbClr val="000000"/>
      </a:dk1>
      <a:lt1>
        <a:srgbClr val="FFFFFF"/>
      </a:lt1>
      <a:dk2>
        <a:srgbClr val="666666"/>
      </a:dk2>
      <a:lt2>
        <a:srgbClr val="CCCCCC"/>
      </a:lt2>
      <a:accent1>
        <a:srgbClr val="3A81BA"/>
      </a:accent1>
      <a:accent2>
        <a:srgbClr val="D89F39"/>
      </a:accent2>
      <a:accent3>
        <a:srgbClr val="8BAB42"/>
      </a:accent3>
      <a:accent4>
        <a:srgbClr val="57A7B5"/>
      </a:accent4>
      <a:accent5>
        <a:srgbClr val="8B81D2"/>
      </a:accent5>
      <a:accent6>
        <a:srgbClr val="963334"/>
      </a:accent6>
      <a:hlink>
        <a:srgbClr val="1155CC"/>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佈景主題">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文件" ma:contentTypeID="0x010100AC884BF4FE93BA468E22A9DEC1453B9C" ma:contentTypeVersion="4" ma:contentTypeDescription="建立新的文件。" ma:contentTypeScope="" ma:versionID="73d062df3075d8f391dfb8a3de8123c3">
  <xsd:schema xmlns:xsd="http://www.w3.org/2001/XMLSchema" xmlns:xs="http://www.w3.org/2001/XMLSchema" xmlns:p="http://schemas.microsoft.com/office/2006/metadata/properties" xmlns:ns2="7b3aa4a9-e2f1-4e7b-b77c-bcb8301dc1a5" xmlns:ns3="a7e313d4-9fd4-458c-bae1-6a50b4bb79ac" targetNamespace="http://schemas.microsoft.com/office/2006/metadata/properties" ma:root="true" ma:fieldsID="ef0790f98f51c2c3e592cba9caffa26e" ns2:_="" ns3:_="">
    <xsd:import namespace="7b3aa4a9-e2f1-4e7b-b77c-bcb8301dc1a5"/>
    <xsd:import namespace="a7e313d4-9fd4-458c-bae1-6a50b4bb79ac"/>
    <xsd:element name="properties">
      <xsd:complexType>
        <xsd:sequence>
          <xsd:element name="documentManagement">
            <xsd:complexType>
              <xsd:all>
                <xsd:element ref="ns2:SharedWithUsers" minOccurs="0"/>
                <xsd:element ref="ns2:SharedWithDetails" minOccurs="0"/>
                <xsd:element ref="ns3:MediaServiceMetadata" minOccurs="0"/>
                <xsd:element ref="ns3:MediaServiceFastMetadata"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b3aa4a9-e2f1-4e7b-b77c-bcb8301dc1a5" elementFormDefault="qualified">
    <xsd:import namespace="http://schemas.microsoft.com/office/2006/documentManagement/types"/>
    <xsd:import namespace="http://schemas.microsoft.com/office/infopath/2007/PartnerControls"/>
    <xsd:element name="SharedWithUsers" ma:index="8" nillable="true" ma:displayName="共用對象:"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共用詳細資料"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a7e313d4-9fd4-458c-bae1-6a50b4bb79ac" elementFormDefault="qualified">
    <xsd:import namespace="http://schemas.microsoft.com/office/2006/documentManagement/types"/>
    <xsd:import namespace="http://schemas.microsoft.com/office/infopath/2007/PartnerControls"/>
    <xsd:element name="MediaServiceMetadata" ma:index="10" nillable="true" ma:displayName="MediaServiceMetadata" ma:hidden="true" ma:internalName="MediaServiceMetadata" ma:readOnly="true">
      <xsd:simpleType>
        <xsd:restriction base="dms:Note"/>
      </xsd:simpleType>
    </xsd:element>
    <xsd:element name="MediaServiceFastMetadata" ma:index="11" nillable="true" ma:displayName="MediaServiceFastMetadata" ma:hidden="true" ma:internalName="MediaServiceFastMetadata" ma:readOnly="true">
      <xsd:simpleType>
        <xsd:restriction base="dms:Note"/>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內容類型"/>
        <xsd:element ref="dc:title" minOccurs="0" maxOccurs="1" ma:index="4" ma:displayName="標題"/>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E8B58B88-0450-48A5-869E-365B680D48E1}">
  <ds:schemaRefs>
    <ds:schemaRef ds:uri="http://schemas.microsoft.com/sharepoint/v3/contenttype/forms"/>
  </ds:schemaRefs>
</ds:datastoreItem>
</file>

<file path=customXml/itemProps2.xml><?xml version="1.0" encoding="utf-8"?>
<ds:datastoreItem xmlns:ds="http://schemas.openxmlformats.org/officeDocument/2006/customXml" ds:itemID="{91B2279C-E7C5-4F65-8795-BC0A34C9C04D}">
  <ds:schemaRefs>
    <ds:schemaRef ds:uri="7b3aa4a9-e2f1-4e7b-b77c-bcb8301dc1a5"/>
    <ds:schemaRef ds:uri="a7e313d4-9fd4-458c-bae1-6a50b4bb79ac"/>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47859EE9-FFE2-4403-9765-53A92EDAFFA5}">
  <ds:schemaRefs>
    <ds:schemaRef ds:uri="http://schemas.microsoft.com/office/2006/documentManagement/types"/>
    <ds:schemaRef ds:uri="http://schemas.microsoft.com/office/infopath/2007/PartnerControls"/>
    <ds:schemaRef ds:uri="http://purl.org/dc/elements/1.1/"/>
    <ds:schemaRef ds:uri="http://schemas.microsoft.com/office/2006/metadata/properties"/>
    <ds:schemaRef ds:uri="7b3aa4a9-e2f1-4e7b-b77c-bcb8301dc1a5"/>
    <ds:schemaRef ds:uri="http://purl.org/dc/terms/"/>
    <ds:schemaRef ds:uri="http://schemas.openxmlformats.org/package/2006/metadata/core-properties"/>
    <ds:schemaRef ds:uri="a7e313d4-9fd4-458c-bae1-6a50b4bb79ac"/>
    <ds:schemaRef ds:uri="http://www.w3.org/XML/1998/namespace"/>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Integral</Template>
  <TotalTime>11155</TotalTime>
  <Words>3024</Words>
  <Application>Microsoft Office PowerPoint</Application>
  <PresentationFormat>如螢幕大小 (16:9)</PresentationFormat>
  <Paragraphs>438</Paragraphs>
  <Slides>50</Slides>
  <Notes>49</Notes>
  <HiddenSlides>0</HiddenSlides>
  <MMClips>1</MMClips>
  <ScaleCrop>false</ScaleCrop>
  <HeadingPairs>
    <vt:vector size="6" baseType="variant">
      <vt:variant>
        <vt:lpstr>使用字型</vt:lpstr>
      </vt:variant>
      <vt:variant>
        <vt:i4>11</vt:i4>
      </vt:variant>
      <vt:variant>
        <vt:lpstr>佈景主題</vt:lpstr>
      </vt:variant>
      <vt:variant>
        <vt:i4>1</vt:i4>
      </vt:variant>
      <vt:variant>
        <vt:lpstr>投影片標題</vt:lpstr>
      </vt:variant>
      <vt:variant>
        <vt:i4>50</vt:i4>
      </vt:variant>
    </vt:vector>
  </HeadingPairs>
  <TitlesOfParts>
    <vt:vector size="62" baseType="lpstr">
      <vt:lpstr>Arial Unicode MS</vt:lpstr>
      <vt:lpstr>Arvo</vt:lpstr>
      <vt:lpstr>Roboto Condensed</vt:lpstr>
      <vt:lpstr>Roboto Condensed Light</vt:lpstr>
      <vt:lpstr>微軟正黑體</vt:lpstr>
      <vt:lpstr>新細明體</vt:lpstr>
      <vt:lpstr>標楷體</vt:lpstr>
      <vt:lpstr>Arial</vt:lpstr>
      <vt:lpstr>Cambria Math</vt:lpstr>
      <vt:lpstr>Times New Roman</vt:lpstr>
      <vt:lpstr>Wingdings</vt:lpstr>
      <vt:lpstr>Salerio template</vt:lpstr>
      <vt:lpstr> 結合機器學習與融合VMD的深度學習模型 實作網站流量異常監測與預警系統 Implementation of a Website Request Anomaly Detection and Early Warning System by Integrating Machine Learning and VMD-Based Deep Learning Models   研究生：沈文凱 指導教授：陳牧言 博士</vt:lpstr>
      <vt:lpstr>PowerPoint 簡報</vt:lpstr>
      <vt:lpstr>緒論</vt:lpstr>
      <vt:lpstr>研究背景與動機</vt:lpstr>
      <vt:lpstr>研究目的</vt:lpstr>
      <vt:lpstr>文獻探討</vt:lpstr>
      <vt:lpstr>文獻探討 – 機器學習(第一階段 –日誌分類)</vt:lpstr>
      <vt:lpstr>文獻探討 – 深度學習與統計方法(第二階段 - 流量預測)</vt:lpstr>
      <vt:lpstr>文獻探討 – 訊號分解技術</vt:lpstr>
      <vt:lpstr>研究方法與實驗設計</vt:lpstr>
      <vt:lpstr>研究架構</vt:lpstr>
      <vt:lpstr>第一階段 – 資料集</vt:lpstr>
      <vt:lpstr>第一階段 – 特徵選擇與實驗設計</vt:lpstr>
      <vt:lpstr>第一階段 – 評估指標</vt:lpstr>
      <vt:lpstr>第一階段 – 參數設置</vt:lpstr>
      <vt:lpstr>第二階段 – 資料集</vt:lpstr>
      <vt:lpstr>第二階段 – 實驗架構</vt:lpstr>
      <vt:lpstr>第二階段 – 評估指標</vt:lpstr>
      <vt:lpstr>第二階段 – 參數設置</vt:lpstr>
      <vt:lpstr>第三階段 – 實驗架構</vt:lpstr>
      <vt:lpstr>研究結果與討論</vt:lpstr>
      <vt:lpstr>第一階段 – 實驗結果 (1/3)</vt:lpstr>
      <vt:lpstr>第一階段 – 實驗結果 (2/3)</vt:lpstr>
      <vt:lpstr>第一階段 – 實驗結果 (3/3)</vt:lpstr>
      <vt:lpstr>第二階段 – 實驗一結果 (1/2)  – 含異常值 深度學習 vs ARIMA </vt:lpstr>
      <vt:lpstr>第二階段 – 實驗一結果 (2/2)  – 含異常值 深度學習 vs ARIMA </vt:lpstr>
      <vt:lpstr>第二階段 – 實驗二結果(1/3) – 含異常值 深度學習  vs  訊號分解+深度學習</vt:lpstr>
      <vt:lpstr>第二階段 – 實驗二結果(2/3) – 含異常值 深度學習  vs  訊號分解+深度學習</vt:lpstr>
      <vt:lpstr>第二階段 – 實驗二結果(3/3) – 含異常值 深度學習  vs  訊號分解+深度學習</vt:lpstr>
      <vt:lpstr>第二階段 – 實驗三結果(1/3) 訊號分解+深度學習  vs  VMD異常處理+訊號分解+深度學習</vt:lpstr>
      <vt:lpstr>第二階段 – 實驗三結果(2/3) 訊號分解+深度學習  vs  VMD異常處理+訊號分解+深度學習</vt:lpstr>
      <vt:lpstr>第二階段 – 實驗三結果(3/3) 訊號分解+深度學習  vs  VMD異常處理+訊號分解+深度學習</vt:lpstr>
      <vt:lpstr>第三階段 – 即時監控 Dashboard</vt:lpstr>
      <vt:lpstr>第三階段 – 異常監控通知</vt:lpstr>
      <vt:lpstr>實驗總結果討論</vt:lpstr>
      <vt:lpstr>結論</vt:lpstr>
      <vt:lpstr>研究貢獻</vt:lpstr>
      <vt:lpstr>未來展望</vt:lpstr>
      <vt:lpstr>PowerPoint 簡報</vt:lpstr>
      <vt:lpstr>補充說明</vt:lpstr>
      <vt:lpstr>經驗模態分解 (EMD) (1/2) </vt:lpstr>
      <vt:lpstr>經驗模態分解 (EMD) (2/2) </vt:lpstr>
      <vt:lpstr>集合經驗模態分解 (EEMD)</vt:lpstr>
      <vt:lpstr>VMD 異常前處理結果參考</vt:lpstr>
      <vt:lpstr>整理資料集 – File To MySQL</vt:lpstr>
      <vt:lpstr>第一階段特徵分析</vt:lpstr>
      <vt:lpstr>第二階段數據分佈</vt:lpstr>
      <vt:lpstr>赤池資訊量準則 AIC</vt:lpstr>
      <vt:lpstr>Hard Voting &amp; Soft Voting</vt:lpstr>
      <vt:lpstr>資料集特色</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結合機器學習與融合VMD的深度學習模型實作網站請求異常監測與預警系統</dc:title>
  <dc:creator>沈文凱</dc:creator>
  <cp:lastModifiedBy>Lawrence_Shen 沈文凱</cp:lastModifiedBy>
  <cp:revision>1</cp:revision>
  <dcterms:modified xsi:type="dcterms:W3CDTF">2025-07-11T03:48:28Z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0x010100AC884BF4FE93BA468E22A9DEC1453B9C</vt:lpwstr>
  </property>
</Properties>
</file>